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5" r:id="rId3"/>
    <p:sldId id="284" r:id="rId4"/>
    <p:sldId id="267" r:id="rId5"/>
    <p:sldId id="269" r:id="rId6"/>
    <p:sldId id="258" r:id="rId7"/>
    <p:sldId id="257" r:id="rId8"/>
    <p:sldId id="268" r:id="rId9"/>
    <p:sldId id="270" r:id="rId10"/>
    <p:sldId id="279" r:id="rId11"/>
    <p:sldId id="271" r:id="rId12"/>
    <p:sldId id="260" r:id="rId13"/>
    <p:sldId id="272" r:id="rId14"/>
    <p:sldId id="285" r:id="rId15"/>
    <p:sldId id="264" r:id="rId16"/>
    <p:sldId id="282" r:id="rId17"/>
    <p:sldId id="273" r:id="rId18"/>
    <p:sldId id="283" r:id="rId19"/>
    <p:sldId id="274" r:id="rId20"/>
    <p:sldId id="280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J:\Materialis\Supporting%20Schedules%20for%20Disclosure%20v13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_Masterdata'!$C$71:$C$73</c:f>
              <c:strCache>
                <c:ptCount val="3"/>
                <c:pt idx="0">
                  <c:v>შემოწირულებები</c:v>
                </c:pt>
                <c:pt idx="1">
                  <c:v>სახელმწიფოს მიერ გამოყოფილი თანხები</c:v>
                </c:pt>
                <c:pt idx="2">
                  <c:v>სხვა შემოსავლები</c:v>
                </c:pt>
              </c:strCache>
            </c:strRef>
          </c:cat>
          <c:val>
            <c:numRef>
              <c:f>'Aggregate Revenues _Masterdata'!$F$71:$F$73</c:f>
              <c:numCache>
                <c:formatCode>_(* #,##0_);_(* \(#,##0\);_(* "-"??_);_(@_)</c:formatCode>
                <c:ptCount val="3"/>
                <c:pt idx="0">
                  <c:v>33542099.850000001</c:v>
                </c:pt>
                <c:pt idx="1">
                  <c:v>4553330.1763333324</c:v>
                </c:pt>
                <c:pt idx="2">
                  <c:v>1522652.9900000002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909888"/>
        <c:axId val="85911424"/>
      </c:barChart>
      <c:catAx>
        <c:axId val="85909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5911424"/>
        <c:crosses val="autoZero"/>
        <c:auto val="1"/>
        <c:lblAlgn val="ctr"/>
        <c:lblOffset val="100"/>
        <c:noMultiLvlLbl val="0"/>
      </c:catAx>
      <c:valAx>
        <c:axId val="8591142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590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Expenditures_Masterdata!$B$131:$B$136</c:f>
              <c:strCache>
                <c:ptCount val="6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განახლებული საქართველოსთვის</c:v>
                </c:pt>
                <c:pt idx="3">
                  <c:v>ქრისტიან დემოკრატიული მოძრაობა</c:v>
                </c:pt>
                <c:pt idx="4">
                  <c:v>ქართული პარტია</c:v>
                </c:pt>
                <c:pt idx="5">
                  <c:v>დანარჩენი (19 პარტია)</c:v>
                </c:pt>
              </c:strCache>
            </c:strRef>
          </c:cat>
          <c:val>
            <c:numRef>
              <c:f>Expenditures_Masterdata!$C$131:$C$136</c:f>
              <c:numCache>
                <c:formatCode>_(* #,##0_);_(* \(#,##0\);_(* "-"??_);_(@_)</c:formatCode>
                <c:ptCount val="6"/>
                <c:pt idx="0">
                  <c:v>5352098.6199999992</c:v>
                </c:pt>
                <c:pt idx="1">
                  <c:v>267178.07</c:v>
                </c:pt>
                <c:pt idx="2">
                  <c:v>193980</c:v>
                </c:pt>
                <c:pt idx="3">
                  <c:v>129173</c:v>
                </c:pt>
                <c:pt idx="4">
                  <c:v>101651.69</c:v>
                </c:pt>
                <c:pt idx="5">
                  <c:v>250292.2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86368"/>
        <c:axId val="85387904"/>
      </c:barChart>
      <c:catAx>
        <c:axId val="85386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85387904"/>
        <c:crosses val="autoZero"/>
        <c:auto val="1"/>
        <c:lblAlgn val="ctr"/>
        <c:lblOffset val="100"/>
        <c:noMultiLvlLbl val="0"/>
      </c:catAx>
      <c:valAx>
        <c:axId val="8538790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5386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Expenditures_Masterdata!$B$161:$B$166</c:f>
              <c:strCache>
                <c:ptCount val="6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საქართველოს ლეიბორისტული პარტია</c:v>
                </c:pt>
                <c:pt idx="3">
                  <c:v>ქრისტიან დემოკრატიული მოძრაობა</c:v>
                </c:pt>
                <c:pt idx="4">
                  <c:v>განახლებული საქართველოსთვის</c:v>
                </c:pt>
                <c:pt idx="5">
                  <c:v>დანარჩენი (19 პარტია)</c:v>
                </c:pt>
              </c:strCache>
            </c:strRef>
          </c:cat>
          <c:val>
            <c:numRef>
              <c:f>Expenditures_Masterdata!$C$161:$C$166</c:f>
              <c:numCache>
                <c:formatCode>_(* #,##0_);_(* \(#,##0\);_(* "-"??_);_(@_)</c:formatCode>
                <c:ptCount val="6"/>
                <c:pt idx="0">
                  <c:v>770148.5</c:v>
                </c:pt>
                <c:pt idx="1">
                  <c:v>615540.97000000009</c:v>
                </c:pt>
                <c:pt idx="2">
                  <c:v>179718</c:v>
                </c:pt>
                <c:pt idx="3">
                  <c:v>156739</c:v>
                </c:pt>
                <c:pt idx="4">
                  <c:v>107772</c:v>
                </c:pt>
                <c:pt idx="5">
                  <c:v>214126.75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435136"/>
        <c:axId val="85436672"/>
      </c:barChart>
      <c:catAx>
        <c:axId val="85435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5436672"/>
        <c:crosses val="autoZero"/>
        <c:auto val="1"/>
        <c:lblAlgn val="ctr"/>
        <c:lblOffset val="100"/>
        <c:noMultiLvlLbl val="0"/>
      </c:catAx>
      <c:valAx>
        <c:axId val="8543667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85435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Expenditures_Masterdata!$B$190:$B$194</c:f>
              <c:strCache>
                <c:ptCount val="5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ახალი მემარჯვენეები</c:v>
                </c:pt>
                <c:pt idx="3">
                  <c:v>განახლებული საქართველოსთვის</c:v>
                </c:pt>
                <c:pt idx="4">
                  <c:v>დანარჩენი (20 პარტია)</c:v>
                </c:pt>
              </c:strCache>
            </c:strRef>
          </c:cat>
          <c:val>
            <c:numRef>
              <c:f>Expenditures_Masterdata!$C$190:$C$194</c:f>
              <c:numCache>
                <c:formatCode>_(* #,##0_);_(* \(#,##0\);_(* "-"??_);_(@_)</c:formatCode>
                <c:ptCount val="5"/>
                <c:pt idx="0">
                  <c:v>1106119.8</c:v>
                </c:pt>
                <c:pt idx="1">
                  <c:v>168000</c:v>
                </c:pt>
                <c:pt idx="2">
                  <c:v>83228</c:v>
                </c:pt>
                <c:pt idx="3">
                  <c:v>52744</c:v>
                </c:pt>
                <c:pt idx="4">
                  <c:v>122336.06999999999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248256"/>
        <c:axId val="103249792"/>
      </c:barChart>
      <c:catAx>
        <c:axId val="103248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03249792"/>
        <c:crosses val="autoZero"/>
        <c:auto val="1"/>
        <c:lblAlgn val="ctr"/>
        <c:lblOffset val="100"/>
        <c:noMultiLvlLbl val="0"/>
      </c:catAx>
      <c:valAx>
        <c:axId val="10324979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03248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Expenditures_Masterdata!$B$219:$B$225</c:f>
              <c:strCache>
                <c:ptCount val="7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განახლებული საქართველოსთვის</c:v>
                </c:pt>
                <c:pt idx="3">
                  <c:v>თავისუფალი საქართველო</c:v>
                </c:pt>
                <c:pt idx="4">
                  <c:v>ქრისტიან დემოკრატიული მოძრაობა</c:v>
                </c:pt>
                <c:pt idx="5">
                  <c:v>ახალი მემარჯვენეები</c:v>
                </c:pt>
                <c:pt idx="6">
                  <c:v>დანარჩნი (18 პარტია)</c:v>
                </c:pt>
              </c:strCache>
            </c:strRef>
          </c:cat>
          <c:val>
            <c:numRef>
              <c:f>Expenditures_Masterdata!$C$219:$C$225</c:f>
              <c:numCache>
                <c:formatCode>_(* #,##0_);_(* \(#,##0\);_(* "-"??_);_(@_)</c:formatCode>
                <c:ptCount val="7"/>
                <c:pt idx="0">
                  <c:v>487090.7300000001</c:v>
                </c:pt>
                <c:pt idx="1">
                  <c:v>396410.16000000003</c:v>
                </c:pt>
                <c:pt idx="2">
                  <c:v>66092.989999999991</c:v>
                </c:pt>
                <c:pt idx="3">
                  <c:v>48880.820000000007</c:v>
                </c:pt>
                <c:pt idx="4">
                  <c:v>36307</c:v>
                </c:pt>
                <c:pt idx="5">
                  <c:v>33352.46</c:v>
                </c:pt>
                <c:pt idx="6">
                  <c:v>84448.790000000008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297024"/>
        <c:axId val="103298560"/>
      </c:barChart>
      <c:catAx>
        <c:axId val="103297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3298560"/>
        <c:crosses val="autoZero"/>
        <c:auto val="1"/>
        <c:lblAlgn val="ctr"/>
        <c:lblOffset val="100"/>
        <c:noMultiLvlLbl val="0"/>
      </c:catAx>
      <c:valAx>
        <c:axId val="10329856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03297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313124272897641E-2"/>
          <c:y val="2.2464241338365467E-2"/>
          <c:w val="0.89518075268427655"/>
          <c:h val="0.677498047948844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Expenditures_Masterdata!$C$101</c:f>
              <c:strCache>
                <c:ptCount val="1"/>
                <c:pt idx="0">
                  <c:v>სხვადასხვა ხარჯები</c:v>
                </c:pt>
              </c:strCache>
            </c:strRef>
          </c:tx>
          <c:invertIfNegative val="0"/>
          <c:cat>
            <c:strRef>
              <c:f>Expenditures_Masterdata!$B$102:$B$107</c:f>
              <c:strCache>
                <c:ptCount val="6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მოძრაობა სამართლიანი საქართველოსთვის</c:v>
                </c:pt>
                <c:pt idx="3">
                  <c:v>განახლებული საქართველოსთვის</c:v>
                </c:pt>
                <c:pt idx="4">
                  <c:v>ქრისტიან დემოკრატიული მოძრაობა</c:v>
                </c:pt>
                <c:pt idx="5">
                  <c:v>დანარჩენი (19 პარტია)</c:v>
                </c:pt>
              </c:strCache>
            </c:strRef>
          </c:cat>
          <c:val>
            <c:numRef>
              <c:f>Expenditures_Masterdata!$C$102:$C$107</c:f>
              <c:numCache>
                <c:formatCode>_(* #,##0_);_(* \(#,##0\);_(* "-"??_);_(@_)</c:formatCode>
                <c:ptCount val="6"/>
                <c:pt idx="0">
                  <c:v>363992.83999999997</c:v>
                </c:pt>
                <c:pt idx="1">
                  <c:v>97464.4</c:v>
                </c:pt>
                <c:pt idx="2">
                  <c:v>50676.380000000005</c:v>
                </c:pt>
                <c:pt idx="3">
                  <c:v>0</c:v>
                </c:pt>
                <c:pt idx="4">
                  <c:v>5895</c:v>
                </c:pt>
                <c:pt idx="5">
                  <c:v>3328.88</c:v>
                </c:pt>
              </c:numCache>
            </c:numRef>
          </c:val>
        </c:ser>
        <c:ser>
          <c:idx val="1"/>
          <c:order val="1"/>
          <c:tx>
            <c:strRef>
              <c:f>Expenditures_Masterdata!$D$101</c:f>
              <c:strCache>
                <c:ptCount val="1"/>
                <c:pt idx="0">
                  <c:v>სხვა დანარჩენი საქონელი და მომსახურება</c:v>
                </c:pt>
              </c:strCache>
            </c:strRef>
          </c:tx>
          <c:invertIfNegative val="0"/>
          <c:cat>
            <c:strRef>
              <c:f>Expenditures_Masterdata!$B$102:$B$107</c:f>
              <c:strCache>
                <c:ptCount val="6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მოძრაობა სამართლიანი საქართველოსთვის</c:v>
                </c:pt>
                <c:pt idx="3">
                  <c:v>განახლებული საქართველოსთვის</c:v>
                </c:pt>
                <c:pt idx="4">
                  <c:v>ქრისტიან დემოკრატიული მოძრაობა</c:v>
                </c:pt>
                <c:pt idx="5">
                  <c:v>დანარჩენი (19 პარტია)</c:v>
                </c:pt>
              </c:strCache>
            </c:strRef>
          </c:cat>
          <c:val>
            <c:numRef>
              <c:f>Expenditures_Masterdata!$D$102:$D$107</c:f>
              <c:numCache>
                <c:formatCode>_(* #,##0_);_(* \(#,##0\);_(* "-"??_);_(@_)</c:formatCode>
                <c:ptCount val="6"/>
                <c:pt idx="0">
                  <c:v>1339031.3600000003</c:v>
                </c:pt>
                <c:pt idx="1">
                  <c:v>21128.03</c:v>
                </c:pt>
                <c:pt idx="2">
                  <c:v>0</c:v>
                </c:pt>
                <c:pt idx="3">
                  <c:v>48834</c:v>
                </c:pt>
                <c:pt idx="4">
                  <c:v>19709</c:v>
                </c:pt>
                <c:pt idx="5">
                  <c:v>40372.67</c:v>
                </c:pt>
              </c:numCache>
            </c:numRef>
          </c:val>
        </c:ser>
        <c:ser>
          <c:idx val="2"/>
          <c:order val="2"/>
          <c:tx>
            <c:strRef>
              <c:f>Expenditures_Masterdata!$E$101</c:f>
              <c:strCache>
                <c:ptCount val="1"/>
                <c:pt idx="0">
                  <c:v>სულ არაკლასიფიცირებული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Expenditures_Masterdata!$B$102:$B$107</c:f>
              <c:strCache>
                <c:ptCount val="6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მოძრაობა სამართლიანი საქართველოსთვის</c:v>
                </c:pt>
                <c:pt idx="3">
                  <c:v>განახლებული საქართველოსთვის</c:v>
                </c:pt>
                <c:pt idx="4">
                  <c:v>ქრისტიან დემოკრატიული მოძრაობა</c:v>
                </c:pt>
                <c:pt idx="5">
                  <c:v>დანარჩენი (19 პარტია)</c:v>
                </c:pt>
              </c:strCache>
            </c:strRef>
          </c:cat>
          <c:val>
            <c:numRef>
              <c:f>Expenditures_Masterdata!$E$102:$E$107</c:f>
              <c:numCache>
                <c:formatCode>_(* #,##0_);_(* \(#,##0\);_(* "-"??_);_(@_)</c:formatCode>
                <c:ptCount val="6"/>
                <c:pt idx="0">
                  <c:v>1703024.2</c:v>
                </c:pt>
                <c:pt idx="1">
                  <c:v>118592.43</c:v>
                </c:pt>
                <c:pt idx="2">
                  <c:v>50676.380000000005</c:v>
                </c:pt>
                <c:pt idx="3">
                  <c:v>48834</c:v>
                </c:pt>
                <c:pt idx="4">
                  <c:v>25604</c:v>
                </c:pt>
                <c:pt idx="5">
                  <c:v>43701.55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360384"/>
        <c:axId val="103361920"/>
      </c:barChart>
      <c:catAx>
        <c:axId val="103360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3361920"/>
        <c:crosses val="autoZero"/>
        <c:auto val="1"/>
        <c:lblAlgn val="ctr"/>
        <c:lblOffset val="100"/>
        <c:noMultiLvlLbl val="0"/>
      </c:catAx>
      <c:valAx>
        <c:axId val="10336192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03360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777473758182511"/>
          <c:y val="0.80912849896078343"/>
          <c:w val="0.83402301309488713"/>
          <c:h val="0.10976398383171115"/>
        </c:manualLayout>
      </c:layout>
      <c:overlay val="0"/>
      <c:txPr>
        <a:bodyPr/>
        <a:lstStyle/>
        <a:p>
          <a:pPr>
            <a:defRPr sz="1200" b="1" i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_Masterdata'!$C$145:$C$157</c:f>
              <c:strCache>
                <c:ptCount val="13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ქრისტიან დემოკრატიული მოძრაობა</c:v>
                </c:pt>
                <c:pt idx="3">
                  <c:v>განახლებული საქართველოსთვის</c:v>
                </c:pt>
                <c:pt idx="4">
                  <c:v>თავისუფალი საქართველო</c:v>
                </c:pt>
                <c:pt idx="5">
                  <c:v>საქართველოს ლეიბორისტული პარტია</c:v>
                </c:pt>
                <c:pt idx="6">
                  <c:v>ახალი მემარჯვენეები</c:v>
                </c:pt>
                <c:pt idx="7">
                  <c:v>საქართველოს ევროპელი დემოკრატები</c:v>
                </c:pt>
                <c:pt idx="8">
                  <c:v>ქრისტიან დემოკრატიული სახალხო პარტია</c:v>
                </c:pt>
                <c:pt idx="9">
                  <c:v>მოძრაობა სამართლიანი საქართველოსთვის</c:v>
                </c:pt>
                <c:pt idx="10">
                  <c:v>ქართული პარტია</c:v>
                </c:pt>
                <c:pt idx="11">
                  <c:v>პარტია საქართველოს გზა</c:v>
                </c:pt>
                <c:pt idx="12">
                  <c:v>დანარჩენი (15 პარტია)</c:v>
                </c:pt>
              </c:strCache>
            </c:strRef>
          </c:cat>
          <c:val>
            <c:numRef>
              <c:f>'Aggregate Revenues _Masterdata'!$K$145:$K$157</c:f>
              <c:numCache>
                <c:formatCode>_(* #,##0_);_(* \(#,##0\);_(* "-"??_);_(@_)</c:formatCode>
                <c:ptCount val="13"/>
                <c:pt idx="0">
                  <c:v>26184820.046333335</c:v>
                </c:pt>
                <c:pt idx="1">
                  <c:v>9580593.7999999952</c:v>
                </c:pt>
                <c:pt idx="2">
                  <c:v>862535</c:v>
                </c:pt>
                <c:pt idx="3">
                  <c:v>570151.81999999983</c:v>
                </c:pt>
                <c:pt idx="4">
                  <c:v>428958.48000000004</c:v>
                </c:pt>
                <c:pt idx="5">
                  <c:v>276712</c:v>
                </c:pt>
                <c:pt idx="6">
                  <c:v>300805.18</c:v>
                </c:pt>
                <c:pt idx="7">
                  <c:v>220836.92666666664</c:v>
                </c:pt>
                <c:pt idx="8">
                  <c:v>210540.61666666667</c:v>
                </c:pt>
                <c:pt idx="9">
                  <c:v>177984.17666666667</c:v>
                </c:pt>
                <c:pt idx="10">
                  <c:v>172455.01</c:v>
                </c:pt>
                <c:pt idx="11">
                  <c:v>144672.69999999998</c:v>
                </c:pt>
                <c:pt idx="12">
                  <c:v>487017.26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347200"/>
        <c:axId val="87348736"/>
      </c:barChart>
      <c:catAx>
        <c:axId val="87347200"/>
        <c:scaling>
          <c:orientation val="minMax"/>
        </c:scaling>
        <c:delete val="0"/>
        <c:axPos val="b"/>
        <c:majorTickMark val="out"/>
        <c:minorTickMark val="none"/>
        <c:tickLblPos val="nextTo"/>
        <c:crossAx val="87348736"/>
        <c:crosses val="autoZero"/>
        <c:auto val="1"/>
        <c:lblAlgn val="ctr"/>
        <c:lblOffset val="100"/>
        <c:noMultiLvlLbl val="0"/>
      </c:catAx>
      <c:valAx>
        <c:axId val="8734873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3472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_Masterdata'!$C$83:$C$89</c:f>
              <c:strCache>
                <c:ptCount val="7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განახლებული საქართველოსთვის</c:v>
                </c:pt>
                <c:pt idx="3">
                  <c:v>თავისუფალი საქართველო</c:v>
                </c:pt>
                <c:pt idx="4">
                  <c:v>ახალი მემარჯვენეები</c:v>
                </c:pt>
                <c:pt idx="5">
                  <c:v>ქართული პარტია</c:v>
                </c:pt>
                <c:pt idx="6">
                  <c:v>დანარჩენი (21 პარტია)</c:v>
                </c:pt>
              </c:strCache>
            </c:strRef>
          </c:cat>
          <c:val>
            <c:numRef>
              <c:f>'Aggregate Revenues _Masterdata'!$F$83:$F$89</c:f>
              <c:numCache>
                <c:formatCode>_(* #,##0_);_(* \(#,##0\);_(* "-"??_);_(@_)</c:formatCode>
                <c:ptCount val="7"/>
                <c:pt idx="0">
                  <c:v>19724201.59</c:v>
                </c:pt>
                <c:pt idx="1">
                  <c:v>7876624.7000000002</c:v>
                </c:pt>
                <c:pt idx="2">
                  <c:v>570151.81999999983</c:v>
                </c:pt>
                <c:pt idx="3">
                  <c:v>347585.5</c:v>
                </c:pt>
                <c:pt idx="4">
                  <c:v>155054.5</c:v>
                </c:pt>
                <c:pt idx="5">
                  <c:v>125702</c:v>
                </c:pt>
                <c:pt idx="6">
                  <c:v>152779.74000000002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396352"/>
        <c:axId val="87397888"/>
      </c:barChart>
      <c:catAx>
        <c:axId val="87396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7397888"/>
        <c:crosses val="autoZero"/>
        <c:auto val="1"/>
        <c:lblAlgn val="ctr"/>
        <c:lblOffset val="100"/>
        <c:noMultiLvlLbl val="0"/>
      </c:catAx>
      <c:valAx>
        <c:axId val="87397888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7396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_Masterdata'!$C$114:$C$123</c:f>
              <c:strCache>
                <c:ptCount val="10"/>
                <c:pt idx="0">
                  <c:v>ერთიანი ნაციონალური მოძრაობა</c:v>
                </c:pt>
                <c:pt idx="1">
                  <c:v>კოალიცია</c:v>
                </c:pt>
                <c:pt idx="2">
                  <c:v>ქრისტიან დემოკრატიული მოძრაობა</c:v>
                </c:pt>
                <c:pt idx="3">
                  <c:v>საქართველოს ლეიბორისტული პარტია</c:v>
                </c:pt>
                <c:pt idx="4">
                  <c:v>საქართველოს ევროპელი დემოკრატები</c:v>
                </c:pt>
                <c:pt idx="5">
                  <c:v>ქრისტიან დემოკრატიული სახალხო პარტია</c:v>
                </c:pt>
                <c:pt idx="6">
                  <c:v>მოძრაობა სამართლიანი საქართველოსთვის</c:v>
                </c:pt>
                <c:pt idx="7">
                  <c:v>ახალი მემარჯვენეები</c:v>
                </c:pt>
                <c:pt idx="8">
                  <c:v>პარტია საქართველოს გზა</c:v>
                </c:pt>
                <c:pt idx="9">
                  <c:v>დანარჩენი (18 პარტია)</c:v>
                </c:pt>
              </c:strCache>
            </c:strRef>
          </c:cat>
          <c:val>
            <c:numRef>
              <c:f>'Aggregate Revenues _Masterdata'!$F$114:$F$123</c:f>
              <c:numCache>
                <c:formatCode>_(* #,##0_);_(* \(#,##0\);_(* "-"??_);_(@_)</c:formatCode>
                <c:ptCount val="10"/>
                <c:pt idx="0">
                  <c:v>1495513.6200000003</c:v>
                </c:pt>
                <c:pt idx="1">
                  <c:v>964919.73633333342</c:v>
                </c:pt>
                <c:pt idx="2">
                  <c:v>607818.4</c:v>
                </c:pt>
                <c:pt idx="3">
                  <c:v>358078.92000000004</c:v>
                </c:pt>
                <c:pt idx="4">
                  <c:v>220836.92666666664</c:v>
                </c:pt>
                <c:pt idx="5">
                  <c:v>210036.61666666667</c:v>
                </c:pt>
                <c:pt idx="6">
                  <c:v>177414.17666666667</c:v>
                </c:pt>
                <c:pt idx="7">
                  <c:v>144672.69999999998</c:v>
                </c:pt>
                <c:pt idx="8">
                  <c:v>144672.69999999998</c:v>
                </c:pt>
                <c:pt idx="9">
                  <c:v>229366.37999999998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12096"/>
        <c:axId val="103502976"/>
      </c:barChart>
      <c:catAx>
        <c:axId val="87412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3502976"/>
        <c:crosses val="autoZero"/>
        <c:auto val="1"/>
        <c:lblAlgn val="ctr"/>
        <c:lblOffset val="100"/>
        <c:noMultiLvlLbl val="0"/>
      </c:catAx>
      <c:valAx>
        <c:axId val="10350297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7412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3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'Illegal Donations_Masterdata'!$B$82:$B$86</c:f>
              <c:numCache>
                <c:formatCode>General</c:formatCode>
                <c:ptCount val="5"/>
              </c:numCache>
            </c:numRef>
          </c:cat>
          <c:val>
            <c:numRef>
              <c:f>'Illegal Donations_Masterdata'!$D$82:$D$86</c:f>
              <c:numCache>
                <c:formatCode>_(* #,##0_);_(* \(#,##0\);_(* "-"??_);_(@_)</c:formatCode>
                <c:ptCount val="5"/>
                <c:pt idx="0">
                  <c:v>18393633.890000001</c:v>
                </c:pt>
                <c:pt idx="1">
                  <c:v>102571.5</c:v>
                </c:pt>
                <c:pt idx="2">
                  <c:v>64425</c:v>
                </c:pt>
                <c:pt idx="3">
                  <c:v>56969</c:v>
                </c:pt>
                <c:pt idx="4">
                  <c:v>1600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521280"/>
        <c:axId val="104604416"/>
      </c:barChart>
      <c:catAx>
        <c:axId val="103521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04604416"/>
        <c:crosses val="autoZero"/>
        <c:auto val="1"/>
        <c:lblAlgn val="ctr"/>
        <c:lblOffset val="100"/>
        <c:noMultiLvlLbl val="0"/>
      </c:catAx>
      <c:valAx>
        <c:axId val="10460441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3521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1741821838424907E-2"/>
                  <c:y val="2.0157863050652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_Masterdata'!$C$145:$C$157</c:f>
              <c:strCache>
                <c:ptCount val="13"/>
                <c:pt idx="0">
                  <c:v>კოალიცია</c:v>
                </c:pt>
                <c:pt idx="1">
                  <c:v>ერთიანი ნაციონალური მოძრაობა</c:v>
                </c:pt>
                <c:pt idx="2">
                  <c:v>ქრისტიან დემოკრატიული მოძრაობა</c:v>
                </c:pt>
                <c:pt idx="3">
                  <c:v>განახლებული საქართველოსთვის</c:v>
                </c:pt>
                <c:pt idx="4">
                  <c:v>თავისუფალი საქართველო</c:v>
                </c:pt>
                <c:pt idx="5">
                  <c:v>საქართველოს ლეიბორისტული პარტია</c:v>
                </c:pt>
                <c:pt idx="6">
                  <c:v>ახალი მემარჯვენეები</c:v>
                </c:pt>
                <c:pt idx="7">
                  <c:v>საქართველოს ევროპელი დემოკრატები</c:v>
                </c:pt>
                <c:pt idx="8">
                  <c:v>ქრისტიან დემოკრატიული სახალხო პარტია</c:v>
                </c:pt>
                <c:pt idx="9">
                  <c:v>მოძრაობა სამართლიანი საქართველოსთვის</c:v>
                </c:pt>
                <c:pt idx="10">
                  <c:v>ქართული პარტია</c:v>
                </c:pt>
                <c:pt idx="11">
                  <c:v>პარტია საქართველოს გზა</c:v>
                </c:pt>
                <c:pt idx="12">
                  <c:v>დანარჩენი (15 პარტია)</c:v>
                </c:pt>
              </c:strCache>
            </c:strRef>
          </c:cat>
          <c:val>
            <c:numRef>
              <c:f>'Aggregate Revenues _Masterdata'!$G$145:$G$157</c:f>
              <c:numCache>
                <c:formatCode>_(* #,##0_);_(* \(#,##0\);_(* "-"??_);_(@_)</c:formatCode>
                <c:ptCount val="13"/>
                <c:pt idx="0">
                  <c:v>44578453.936333336</c:v>
                </c:pt>
                <c:pt idx="1">
                  <c:v>9683165.2999999952</c:v>
                </c:pt>
                <c:pt idx="2">
                  <c:v>862535</c:v>
                </c:pt>
                <c:pt idx="3">
                  <c:v>634576.81999999983</c:v>
                </c:pt>
                <c:pt idx="4">
                  <c:v>485927.48000000004</c:v>
                </c:pt>
                <c:pt idx="5">
                  <c:v>276712</c:v>
                </c:pt>
                <c:pt idx="6">
                  <c:v>300805.18</c:v>
                </c:pt>
                <c:pt idx="7">
                  <c:v>220836.92666666664</c:v>
                </c:pt>
                <c:pt idx="8">
                  <c:v>210540.61666666667</c:v>
                </c:pt>
                <c:pt idx="9">
                  <c:v>177984.17666666667</c:v>
                </c:pt>
                <c:pt idx="10">
                  <c:v>172455.01</c:v>
                </c:pt>
                <c:pt idx="11">
                  <c:v>144672.69999999998</c:v>
                </c:pt>
                <c:pt idx="12">
                  <c:v>488617.26000000007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651392"/>
        <c:axId val="104657280"/>
      </c:barChart>
      <c:catAx>
        <c:axId val="104651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4657280"/>
        <c:crosses val="autoZero"/>
        <c:auto val="1"/>
        <c:lblAlgn val="ctr"/>
        <c:lblOffset val="100"/>
        <c:noMultiLvlLbl val="0"/>
      </c:catAx>
      <c:valAx>
        <c:axId val="10465728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04651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3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'Spending Ratios'!$J$19:$J$23</c:f>
              <c:strCache>
                <c:ptCount val="5"/>
                <c:pt idx="0">
                  <c:v>სასამართლოს მიერ უკანონო შემოწირულებად აღიარებული   თანხები </c:v>
                </c:pt>
                <c:pt idx="1">
                  <c:v>შემოწირულება განხორციელებული ბ.ივანიშვილის  პირადი საბანკო ანგარიშიდან საკანონმდებლო ცვლილებებამდე </c:v>
                </c:pt>
                <c:pt idx="2">
                  <c:v>შემოწირულებები განხორციელებული სხვადასხვა ადგილობრივი იურიდიული პირების მიერ საკანონმდებლო ცვლილებებამდე </c:v>
                </c:pt>
                <c:pt idx="3">
                  <c:v>სხვა კანონიერი შემოსავლები</c:v>
                </c:pt>
                <c:pt idx="4">
                  <c:v>სულ</c:v>
                </c:pt>
              </c:strCache>
            </c:strRef>
          </c:cat>
          <c:val>
            <c:numRef>
              <c:f>'Spending Ratios'!$K$19:$K$23</c:f>
              <c:numCache>
                <c:formatCode>#,##0</c:formatCode>
                <c:ptCount val="5"/>
                <c:pt idx="0">
                  <c:v>18393633.890000001</c:v>
                </c:pt>
                <c:pt idx="1">
                  <c:v>16708840</c:v>
                </c:pt>
                <c:pt idx="2">
                  <c:v>4400000</c:v>
                </c:pt>
                <c:pt idx="3">
                  <c:v>5075980.0463333344</c:v>
                </c:pt>
                <c:pt idx="4">
                  <c:v>44578453.936333336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708352"/>
        <c:axId val="104710144"/>
      </c:barChart>
      <c:catAx>
        <c:axId val="104708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04710144"/>
        <c:crosses val="autoZero"/>
        <c:auto val="1"/>
        <c:lblAlgn val="ctr"/>
        <c:lblOffset val="100"/>
        <c:noMultiLvlLbl val="0"/>
      </c:catAx>
      <c:valAx>
        <c:axId val="1047101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4708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'Aggregate Revenues _Masterdata'!$B$177:$B$179</c:f>
              <c:strCache>
                <c:ptCount val="3"/>
                <c:pt idx="0">
                  <c:v>კოალიცია</c:v>
                </c:pt>
                <c:pt idx="1">
                  <c:v>პოლიტიკური გაერთიანება ერთიანი ნაციონალური მოძრაობა</c:v>
                </c:pt>
                <c:pt idx="2">
                  <c:v>პოლიტიკური გაერთიანება "ქრისტრიან-დემოკრატიული მოძრაობა"</c:v>
                </c:pt>
              </c:strCache>
            </c:strRef>
          </c:cat>
          <c:val>
            <c:numRef>
              <c:f>'Aggregate Revenues _Masterdata'!$C$177:$C$179</c:f>
              <c:numCache>
                <c:formatCode>_(* #,##0_);_(* \(#,##0\);_(* "-"??_);_(@_)</c:formatCode>
                <c:ptCount val="3"/>
                <c:pt idx="0">
                  <c:v>4400000</c:v>
                </c:pt>
                <c:pt idx="1">
                  <c:v>170000</c:v>
                </c:pt>
                <c:pt idx="2">
                  <c:v>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272448"/>
        <c:axId val="85273984"/>
      </c:barChart>
      <c:catAx>
        <c:axId val="85272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5273984"/>
        <c:crosses val="autoZero"/>
        <c:auto val="1"/>
        <c:lblAlgn val="ctr"/>
        <c:lblOffset val="100"/>
        <c:noMultiLvlLbl val="0"/>
      </c:catAx>
      <c:valAx>
        <c:axId val="8527398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85272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'Statement of Fin Position'!$B$65:$B$68</c:f>
              <c:strCache>
                <c:ptCount val="4"/>
                <c:pt idx="0">
                  <c:v>კოალიცია</c:v>
                </c:pt>
                <c:pt idx="1">
                  <c:v>განახლებული საქართველოსთვის</c:v>
                </c:pt>
                <c:pt idx="2">
                  <c:v>დემოკრატიული მოძრაობა ერთიანი საქართველო</c:v>
                </c:pt>
                <c:pt idx="3">
                  <c:v>დანარჩენი (22 პარტია)</c:v>
                </c:pt>
              </c:strCache>
            </c:strRef>
          </c:cat>
          <c:val>
            <c:numRef>
              <c:f>'Statement of Fin Position'!$C$65:$C$68</c:f>
              <c:numCache>
                <c:formatCode>_(* #,##0_);_(* \(#,##0\);_(* "-"??_);_(@_)</c:formatCode>
                <c:ptCount val="4"/>
                <c:pt idx="0">
                  <c:v>1791133.04</c:v>
                </c:pt>
                <c:pt idx="1">
                  <c:v>100465.06999999999</c:v>
                </c:pt>
                <c:pt idx="2">
                  <c:v>54649</c:v>
                </c:pt>
                <c:pt idx="3">
                  <c:v>14178.119999999997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9408"/>
        <c:axId val="85330944"/>
      </c:barChart>
      <c:catAx>
        <c:axId val="85329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5330944"/>
        <c:crosses val="autoZero"/>
        <c:auto val="1"/>
        <c:lblAlgn val="ctr"/>
        <c:lblOffset val="100"/>
        <c:noMultiLvlLbl val="0"/>
      </c:catAx>
      <c:valAx>
        <c:axId val="85330944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85329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B8970-ACBD-476D-8AE4-47787B9B1F27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A79C5-F8AB-42D8-8B64-60FBE03FE4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9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39F76-6183-498C-836D-2EB43DD83B4B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3818A-0BF5-475B-9328-3A759E4D7D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29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69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21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3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2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87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70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44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51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786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0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14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79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72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2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23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7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23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05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3818A-0BF5-475B-9328-3A759E4D7D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9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7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6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2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3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0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7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7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4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0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ABEF-9AF4-413C-BD2B-7AD239BBEF3C}" type="datetimeFigureOut">
              <a:rPr lang="en-US" smtClean="0"/>
              <a:pPr/>
              <a:t>8/9/2012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881DE-BB77-43FF-8AEA-9474922A50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1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3265" y="4926454"/>
            <a:ext cx="5801544" cy="1956976"/>
            <a:chOff x="-3265" y="4926454"/>
            <a:chExt cx="5801544" cy="195697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885" y="6480462"/>
              <a:ext cx="374400" cy="3744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027" y="5722804"/>
              <a:ext cx="375793" cy="3744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157" y="6488336"/>
              <a:ext cx="371666" cy="3744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614" y="6108873"/>
              <a:ext cx="371646" cy="3744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929" y="6477656"/>
              <a:ext cx="371647" cy="3744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673" y="6094153"/>
              <a:ext cx="373028" cy="3744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0" y="6096707"/>
              <a:ext cx="372593" cy="3751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277" y="5709292"/>
              <a:ext cx="394609" cy="375133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284" y="5322992"/>
              <a:ext cx="383601" cy="381061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673" y="5328232"/>
              <a:ext cx="380213" cy="377673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705905"/>
              <a:ext cx="373562" cy="3744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885" y="6101788"/>
              <a:ext cx="377673" cy="37005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" y="5316180"/>
              <a:ext cx="376827" cy="375133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544" y="5719020"/>
              <a:ext cx="376827" cy="375133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265" y="4926454"/>
              <a:ext cx="376827" cy="375133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482867"/>
              <a:ext cx="376827" cy="375133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718" y="6122961"/>
              <a:ext cx="375793" cy="374400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4305" y="6509030"/>
              <a:ext cx="371646" cy="3744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4364" y="6494310"/>
              <a:ext cx="373028" cy="37440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1771" y="6496864"/>
              <a:ext cx="372593" cy="375133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9968" y="6109449"/>
              <a:ext cx="394609" cy="37513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4975" y="5723149"/>
              <a:ext cx="383601" cy="381061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24364" y="5728389"/>
              <a:ext cx="380213" cy="377673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691" y="6106062"/>
              <a:ext cx="373562" cy="37440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8576" y="6501945"/>
              <a:ext cx="377673" cy="370052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688" y="5716337"/>
              <a:ext cx="376827" cy="375133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5235" y="6119177"/>
              <a:ext cx="376827" cy="375133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0360" y="6489924"/>
              <a:ext cx="372593" cy="375133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6249" y="6115524"/>
              <a:ext cx="373562" cy="374400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953" y="6489924"/>
              <a:ext cx="376827" cy="375133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953" y="6133897"/>
              <a:ext cx="376827" cy="375133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993" y="6482865"/>
              <a:ext cx="376827" cy="375133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7013" y="5344620"/>
              <a:ext cx="373562" cy="374400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9780" y="6481980"/>
              <a:ext cx="394609" cy="375133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4068" y="5353256"/>
              <a:ext cx="376827" cy="375133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9799" y="6473865"/>
              <a:ext cx="383601" cy="381061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3400" y="6482866"/>
              <a:ext cx="372593" cy="375133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678" y="4934807"/>
              <a:ext cx="388955" cy="374400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8004" y="5759497"/>
              <a:ext cx="374400" cy="374400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6093296"/>
              <a:ext cx="356898" cy="374400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737"/>
            <a:stretch/>
          </p:blipFill>
          <p:spPr>
            <a:xfrm>
              <a:off x="5362820" y="6480453"/>
              <a:ext cx="435459" cy="37440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9678" y="6089798"/>
              <a:ext cx="356898" cy="374400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624" y="4938826"/>
              <a:ext cx="388955" cy="374400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8184" y="5348733"/>
              <a:ext cx="374400" cy="374400"/>
            </a:xfrm>
            <a:prstGeom prst="rect">
              <a:avLst/>
            </a:prstGeom>
          </p:spPr>
        </p:pic>
      </p:grpSp>
      <p:grpSp>
        <p:nvGrpSpPr>
          <p:cNvPr id="49" name="Group 48"/>
          <p:cNvGrpSpPr/>
          <p:nvPr/>
        </p:nvGrpSpPr>
        <p:grpSpPr>
          <a:xfrm>
            <a:off x="7229453" y="-17859"/>
            <a:ext cx="1922484" cy="1558535"/>
            <a:chOff x="7214595" y="-28575"/>
            <a:chExt cx="1922484" cy="1558535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373566" y="790444"/>
              <a:ext cx="356898" cy="374400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761286" y="371582"/>
              <a:ext cx="375793" cy="37440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758846" y="-14487"/>
              <a:ext cx="371646" cy="374400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746221" y="764733"/>
              <a:ext cx="383601" cy="381061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368548" y="-3054"/>
              <a:ext cx="377673" cy="370052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372735" y="374633"/>
              <a:ext cx="376827" cy="375133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214595" y="-28575"/>
              <a:ext cx="375793" cy="374400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593529" y="-15796"/>
              <a:ext cx="394609" cy="375133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977853" y="-11676"/>
              <a:ext cx="373562" cy="374400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974591" y="377316"/>
              <a:ext cx="376827" cy="375133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8742527" y="1155560"/>
              <a:ext cx="388955" cy="374400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 flipV="1">
              <a:off x="7584004" y="383626"/>
              <a:ext cx="374400" cy="374400"/>
            </a:xfrm>
            <a:prstGeom prst="rect">
              <a:avLst/>
            </a:prstGeom>
          </p:spPr>
        </p:pic>
      </p:grpSp>
      <p:sp>
        <p:nvSpPr>
          <p:cNvPr id="64" name="Rectangle 63"/>
          <p:cNvSpPr/>
          <p:nvPr/>
        </p:nvSpPr>
        <p:spPr>
          <a:xfrm>
            <a:off x="4019503" y="5506476"/>
            <a:ext cx="140948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თბილისი</a:t>
            </a:r>
            <a:endParaRPr lang="ka-GE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a-G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ka-G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b="1" dirty="0">
                <a:latin typeface="Times New Roman" pitchFamily="18" charset="0"/>
                <a:cs typeface="Times New Roman" pitchFamily="18" charset="0"/>
              </a:rPr>
              <a:t>სახელმწიფო აუდიტის სამსახურის ანგარიში პოლიტიკურ ფინანსებზე</a:t>
            </a:r>
            <a:r>
              <a:rPr lang="ka-G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a-G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01.01.2012</a:t>
            </a:r>
            <a:r>
              <a:rPr lang="ka-GE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-25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ka-GE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.2012</a:t>
            </a:r>
            <a:endParaRPr lang="en-US" sz="27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5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001" y="236494"/>
            <a:ext cx="6702000" cy="1143000"/>
          </a:xfrm>
        </p:spPr>
        <p:txBody>
          <a:bodyPr>
            <a:noAutofit/>
          </a:bodyPr>
          <a:lstStyle/>
          <a:p>
            <a:r>
              <a:rPr lang="ka-GE" sz="2800" b="1" dirty="0" smtClean="0"/>
              <a:t>   პოლიტიკური გაერთიანება „კოალიციის“ მთლიანი შემოსავალი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i="1" dirty="0" smtClean="0">
                <a:solidFill>
                  <a:srgbClr val="0070C0"/>
                </a:solidFill>
              </a:rPr>
              <a:t>01.01.2012-25.07.2012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09" y="236494"/>
            <a:ext cx="100609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18" y="5943600"/>
            <a:ext cx="783338" cy="6370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016312" y="6577641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60720"/>
              </p:ext>
            </p:extLst>
          </p:nvPr>
        </p:nvGraphicFramePr>
        <p:xfrm>
          <a:off x="224692" y="1244606"/>
          <a:ext cx="8694615" cy="5322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71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492" y="304800"/>
            <a:ext cx="7604508" cy="1143000"/>
          </a:xfrm>
        </p:spPr>
        <p:txBody>
          <a:bodyPr>
            <a:normAutofit fontScale="90000"/>
          </a:bodyPr>
          <a:lstStyle/>
          <a:p>
            <a:r>
              <a:rPr lang="ka-GE" sz="2800" b="1" dirty="0" smtClean="0"/>
              <a:t>იურიდიული პირების შემოწირულებები: </a:t>
            </a:r>
            <a:r>
              <a:rPr lang="ka-GE" sz="2800" b="1" dirty="0" smtClean="0">
                <a:solidFill>
                  <a:srgbClr val="FF0000"/>
                </a:solidFill>
              </a:rPr>
              <a:t>საკანონმდებლო ცვლილებების განხორციელებამდე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600" b="1" i="1" dirty="0" smtClean="0">
                <a:solidFill>
                  <a:srgbClr val="0070C0"/>
                </a:solidFill>
              </a:rPr>
              <a:t>01.11.2011-31.12.2011</a:t>
            </a:r>
            <a:endParaRPr lang="en-US" sz="2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78479"/>
              </p:ext>
            </p:extLst>
          </p:nvPr>
        </p:nvGraphicFramePr>
        <p:xfrm>
          <a:off x="224692" y="1447801"/>
          <a:ext cx="869461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8635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12" y="274638"/>
            <a:ext cx="7670488" cy="1143000"/>
          </a:xfrm>
        </p:spPr>
        <p:txBody>
          <a:bodyPr>
            <a:normAutofit fontScale="90000"/>
          </a:bodyPr>
          <a:lstStyle/>
          <a:p>
            <a:r>
              <a:rPr lang="ka-GE" sz="3000" b="1" dirty="0"/>
              <a:t>აღებული და დაუფარავი </a:t>
            </a:r>
            <a:r>
              <a:rPr lang="ka-GE" sz="3000" b="1" dirty="0" smtClean="0"/>
              <a:t>ვალდებულებები:  </a:t>
            </a:r>
            <a:r>
              <a:rPr lang="ka-GE" sz="3000" b="1" dirty="0" smtClean="0">
                <a:solidFill>
                  <a:srgbClr val="FF0000"/>
                </a:solidFill>
              </a:rPr>
              <a:t>საანგარიშო პერიოდისთვის არსებული ვალდებულებები</a:t>
            </a:r>
            <a:endParaRPr lang="en-US" sz="3000" b="1" i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332656"/>
            <a:ext cx="1006092" cy="1008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51533"/>
              </p:ext>
            </p:extLst>
          </p:nvPr>
        </p:nvGraphicFramePr>
        <p:xfrm>
          <a:off x="224692" y="1524000"/>
          <a:ext cx="8694615" cy="4599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9628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400" b="1" dirty="0" smtClean="0"/>
              <a:t>პოლიტიკური ხარჯები</a:t>
            </a:r>
            <a:r>
              <a:rPr lang="en-US" sz="3400" b="1" dirty="0" smtClean="0"/>
              <a:t/>
            </a:r>
            <a:br>
              <a:rPr lang="en-US" sz="3400" b="1" dirty="0" smtClean="0"/>
            </a:br>
            <a:r>
              <a:rPr lang="en-US" sz="2800" b="1" i="1" dirty="0" smtClean="0">
                <a:solidFill>
                  <a:srgbClr val="0070C0"/>
                </a:solidFill>
              </a:rPr>
              <a:t>(01.01.2012-25.07.2012)</a:t>
            </a:r>
            <a:endParaRPr lang="en-US" sz="2800" b="1" i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" y="5939373"/>
            <a:ext cx="783338" cy="6370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429204"/>
              </p:ext>
            </p:extLst>
          </p:nvPr>
        </p:nvGraphicFramePr>
        <p:xfrm>
          <a:off x="414760" y="1413409"/>
          <a:ext cx="8234400" cy="4988958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395240"/>
                <a:gridCol w="1600200"/>
                <a:gridCol w="1005140"/>
                <a:gridCol w="1319303"/>
                <a:gridCol w="914517"/>
              </a:tblGrid>
              <a:tr h="388170">
                <a:tc>
                  <a:txBody>
                    <a:bodyPr/>
                    <a:lstStyle/>
                    <a:p>
                      <a:pPr algn="l" fontAlgn="b"/>
                      <a:r>
                        <a:rPr lang="ka-GE" sz="1500" b="1" u="none" strike="noStrike" dirty="0" smtClean="0">
                          <a:effectLst/>
                        </a:rPr>
                        <a:t>კლასიფიკაცია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400" b="1" u="none" strike="noStrike" dirty="0" smtClean="0">
                          <a:effectLst/>
                        </a:rPr>
                        <a:t>დეკლარირებული ხარჯები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500" b="1" u="none" strike="noStrike" dirty="0" smtClean="0">
                          <a:effectLst/>
                        </a:rPr>
                        <a:t>უკანონო ხარჯები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500" b="1" u="none" strike="noStrike" dirty="0" smtClean="0">
                          <a:effectLst/>
                        </a:rPr>
                        <a:t>მთლიანი დანახარჯები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% </a:t>
                      </a:r>
                      <a:r>
                        <a:rPr lang="ka-GE" sz="1500" b="1" u="none" strike="noStrike" dirty="0" smtClean="0">
                          <a:effectLst/>
                        </a:rPr>
                        <a:t>სულ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საიჯარო ქირის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2,235,602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4,058,772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6,294,374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21%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0" u="none" strike="noStrike" dirty="0" smtClean="0">
                          <a:effectLst/>
                        </a:rPr>
                        <a:t>ხელფასები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1,771,447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272,598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2,044,045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რეკლამის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1,532,428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1,532,428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სხვა საქონელი ს და მომსახურების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1,469,075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1,469,075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ოფისის</a:t>
                      </a:r>
                      <a:r>
                        <a:rPr lang="ka-GE" sz="1200" u="none" strike="noStrike" baseline="0" dirty="0" smtClean="0">
                          <a:effectLst/>
                        </a:rPr>
                        <a:t>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1,152,583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1,152,583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4%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საბიუჯეტო სახსრების დანახარჯები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851,626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 851,626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ტრანსპორტისა და ტექნიკის ექსპლოატაციის მოვლა</a:t>
                      </a:r>
                      <a:r>
                        <a:rPr lang="ka-GE" sz="1200" u="none" strike="noStrike" baseline="0" dirty="0" smtClean="0">
                          <a:effectLst/>
                        </a:rPr>
                        <a:t> შენახვის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575,810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575,810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სხვადასხვა 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521,358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521,358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გადასახავდები</a:t>
                      </a:r>
                      <a:r>
                        <a:rPr lang="en-US" sz="1200" u="none" strike="noStrike" dirty="0" smtClean="0">
                          <a:effectLst/>
                        </a:rPr>
                        <a:t>, </a:t>
                      </a:r>
                      <a:r>
                        <a:rPr lang="ka-GE" sz="1200" u="none" strike="noStrike" dirty="0" smtClean="0">
                          <a:effectLst/>
                        </a:rPr>
                        <a:t>(საშემოსავლო გადასახადის გარდა)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399,270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399,270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კონფერენციების შეხვედრების და </a:t>
                      </a:r>
                      <a:r>
                        <a:rPr lang="ka-GE" sz="1200" u="none" strike="noStrike" dirty="0" smtClean="0">
                          <a:effectLst/>
                        </a:rPr>
                        <a:t>ტრენინგენის </a:t>
                      </a:r>
                      <a:r>
                        <a:rPr lang="ka-GE" sz="1200" u="none" strike="noStrike" dirty="0" smtClean="0">
                          <a:effectLst/>
                        </a:rPr>
                        <a:t>მოწყობის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253,407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253,407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კონსულტაციებისთვის</a:t>
                      </a:r>
                      <a:r>
                        <a:rPr lang="ka-GE" sz="1200" u="none" strike="noStrike" baseline="0" dirty="0" smtClean="0">
                          <a:effectLst/>
                        </a:rPr>
                        <a:t> გაწეული ხარჯები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195,061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195,061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მივლინებები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                    125,813 </a:t>
                      </a:r>
                      <a:endParaRPr lang="en-US" sz="12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 125,813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0%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u="none" strike="noStrike" dirty="0" smtClean="0">
                          <a:effectLst/>
                        </a:rPr>
                        <a:t>სხვა ხარჯები </a:t>
                      </a:r>
                      <a:r>
                        <a:rPr lang="en-US" sz="1200" u="none" strike="noStrike" dirty="0" smtClean="0">
                          <a:effectLst/>
                        </a:rPr>
                        <a:t>(15 </a:t>
                      </a:r>
                      <a:r>
                        <a:rPr lang="ka-GE" sz="1200" u="none" strike="noStrike" dirty="0" smtClean="0">
                          <a:effectLst/>
                        </a:rPr>
                        <a:t>კატეგორია</a:t>
                      </a:r>
                      <a:r>
                        <a:rPr lang="en-US" sz="1200" u="none" strike="noStrike" dirty="0" smtClean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           352,892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         </a:t>
                      </a:r>
                      <a:r>
                        <a:rPr lang="en-US" sz="1200" u="none" strike="noStrike" dirty="0" smtClean="0">
                          <a:effectLst/>
                        </a:rPr>
                        <a:t>14,287,829 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14,640,721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49%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  <a:tr h="284973">
                <a:tc>
                  <a:txBody>
                    <a:bodyPr/>
                    <a:lstStyle/>
                    <a:p>
                      <a:pPr algn="l" fontAlgn="b"/>
                      <a:r>
                        <a:rPr lang="ka-GE" sz="1200" b="1" u="none" strike="noStrike" dirty="0" smtClean="0">
                          <a:effectLst/>
                        </a:rPr>
                        <a:t>სულ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              </a:t>
                      </a:r>
                      <a:r>
                        <a:rPr lang="en-US" sz="1200" b="1" u="none" strike="noStrike" dirty="0" smtClean="0">
                          <a:effectLst/>
                        </a:rPr>
                        <a:t>11,436,372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</a:rPr>
                        <a:t>18,619,199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</a:rPr>
                        <a:t>30,055,571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202" marR="8202" marT="82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8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446" y="274638"/>
            <a:ext cx="8031354" cy="1143000"/>
          </a:xfrm>
        </p:spPr>
        <p:txBody>
          <a:bodyPr>
            <a:normAutofit/>
          </a:bodyPr>
          <a:lstStyle/>
          <a:p>
            <a:r>
              <a:rPr lang="ka-GE" sz="2600" b="1" dirty="0" smtClean="0"/>
              <a:t>პოლიტიკური ხარჯები -</a:t>
            </a:r>
            <a:r>
              <a:rPr lang="en-US" sz="2600" b="1" i="1" dirty="0" smtClean="0">
                <a:solidFill>
                  <a:srgbClr val="0070C0"/>
                </a:solidFill>
              </a:rPr>
              <a:t> </a:t>
            </a:r>
            <a:r>
              <a:rPr lang="en-US" sz="2600" b="1" i="1" dirty="0">
                <a:solidFill>
                  <a:srgbClr val="0070C0"/>
                </a:solidFill>
              </a:rPr>
              <a:t>01.01.2012-25.07.2012</a:t>
            </a:r>
            <a:r>
              <a:rPr lang="en-US" sz="3400" b="1" dirty="0" smtClean="0"/>
              <a:t/>
            </a:r>
            <a:br>
              <a:rPr lang="en-US" sz="3400" b="1" dirty="0" smtClean="0"/>
            </a:br>
            <a:r>
              <a:rPr lang="ka-G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მშპ ზღვარი (0.2%) </a:t>
            </a:r>
            <a:r>
              <a:rPr lang="ka-GE" sz="2800" b="1" dirty="0" smtClean="0">
                <a:solidFill>
                  <a:srgbClr val="FF0000"/>
                </a:solidFill>
              </a:rPr>
              <a:t>= 48,458,298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40912"/>
              </p:ext>
            </p:extLst>
          </p:nvPr>
        </p:nvGraphicFramePr>
        <p:xfrm>
          <a:off x="381001" y="1295406"/>
          <a:ext cx="8458198" cy="5395338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821418"/>
                <a:gridCol w="1810931"/>
                <a:gridCol w="1243771"/>
                <a:gridCol w="1582078"/>
              </a:tblGrid>
              <a:tr h="339025">
                <a:tc>
                  <a:txBody>
                    <a:bodyPr/>
                    <a:lstStyle/>
                    <a:p>
                      <a:pPr algn="l" rtl="0" fontAlgn="b"/>
                      <a:r>
                        <a:rPr lang="ka-GE" sz="1200" b="1" u="none" strike="noStrike" dirty="0">
                          <a:effectLst/>
                        </a:rPr>
                        <a:t>პარტია/გაერთიანება</a:t>
                      </a:r>
                      <a:endParaRPr lang="ka-G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ka-GE" sz="1200" b="1" u="none" strike="noStrike" dirty="0">
                          <a:effectLst/>
                        </a:rPr>
                        <a:t>დეკლარირებული ხარჯები</a:t>
                      </a:r>
                      <a:endParaRPr lang="ka-G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ka-GE" sz="1200" b="1" u="none" strike="noStrike" dirty="0">
                          <a:effectLst/>
                        </a:rPr>
                        <a:t>უკანონო ხარჯები</a:t>
                      </a:r>
                      <a:endParaRPr lang="ka-G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ka-GE" sz="1200" b="1" u="none" strike="noStrike" dirty="0">
                          <a:effectLst/>
                        </a:rPr>
                        <a:t>მთლიანი დანახარჯები</a:t>
                      </a:r>
                      <a:endParaRPr lang="ka-G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 dirty="0">
                          <a:effectLst/>
                        </a:rPr>
                        <a:t>კოალიცია</a:t>
                      </a:r>
                      <a:endParaRPr lang="ka-G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    6,181,662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18,393,634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24,575,296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ერთიანი ნაციონალური მოძრაობა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    2,496,973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102,572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2,599,544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განახლებული საქართველოსთვის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549,859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64,425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614,284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ქრისტიან დემოკრატიული მოძრაობა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       483,856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483,856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თავისუფალი საქართველო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       280,635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56,969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337,604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საქართველოს ლეიბორისტული პარტია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278,310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278,310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ახალი მემარჯვენეები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234,056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234,056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საქართველოს ევროპელი დემოკრატები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150,788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150,788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მოძრაობა სამართლიანი საქართველოსთვის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142,221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142,221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ქართული პარტია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119,164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119,164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პარტია საქართველოს გზა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115,573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115,573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ქრისტიან დემოკრატიული სახალხო პარტია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101,585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101,585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ეროვნულ დემოკრატიული პარტია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   90,940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90,940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 dirty="0">
                          <a:effectLst/>
                        </a:rPr>
                        <a:t>დემოკრატიული მოძრაობა ერთიანი საქართველო</a:t>
                      </a:r>
                      <a:endParaRPr lang="ka-GE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   70,664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1,600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   72,264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000" u="none" strike="noStrike">
                          <a:effectLst/>
                        </a:rPr>
                        <a:t>დანარჩენი (10 პარტია)</a:t>
                      </a:r>
                      <a:endParaRPr lang="ka-GE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             140,084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                                -   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                                                   140,084 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  <a:tr h="283611">
                <a:tc>
                  <a:txBody>
                    <a:bodyPr/>
                    <a:lstStyle/>
                    <a:p>
                      <a:pPr algn="l" fontAlgn="b"/>
                      <a:r>
                        <a:rPr lang="ka-GE" sz="1100" b="1" u="none" strike="noStrike" dirty="0">
                          <a:effectLst/>
                        </a:rPr>
                        <a:t>სულ</a:t>
                      </a:r>
                      <a:endParaRPr lang="ka-GE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                                                        11,436,372 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                               18,619,199 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                                              30,055,571 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194" marR="7194" marT="719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80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45348"/>
          </a:xfrm>
        </p:spPr>
        <p:txBody>
          <a:bodyPr>
            <a:normAutofit fontScale="90000"/>
          </a:bodyPr>
          <a:lstStyle/>
          <a:p>
            <a:r>
              <a:rPr lang="ka-GE" b="1" dirty="0"/>
              <a:t>იჯარის ხარჯი</a:t>
            </a: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sz="2900" b="1" i="1" dirty="0" smtClean="0">
                <a:solidFill>
                  <a:srgbClr val="0070C0"/>
                </a:solidFill>
              </a:rPr>
              <a:t>01.01.2012-25.07.2012</a:t>
            </a:r>
            <a:endParaRPr lang="en-US" sz="29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1874"/>
            <a:ext cx="1006092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125020"/>
              </p:ext>
            </p:extLst>
          </p:nvPr>
        </p:nvGraphicFramePr>
        <p:xfrm>
          <a:off x="224692" y="1524001"/>
          <a:ext cx="8694615" cy="4599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059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492" y="274638"/>
            <a:ext cx="7528308" cy="1143000"/>
          </a:xfrm>
        </p:spPr>
        <p:txBody>
          <a:bodyPr>
            <a:normAutofit fontScale="90000"/>
          </a:bodyPr>
          <a:lstStyle/>
          <a:p>
            <a:r>
              <a:rPr lang="ka-GE" sz="4000" b="1" dirty="0"/>
              <a:t>თანამშრომელთა ანაზღაურების ხარჯები</a:t>
            </a:r>
            <a:r>
              <a:rPr lang="ka-GE" b="1" dirty="0"/>
              <a:t/>
            </a:r>
            <a:br>
              <a:rPr lang="ka-GE" b="1" dirty="0"/>
            </a:br>
            <a:r>
              <a:rPr lang="en-US" sz="3100" b="1" i="1" dirty="0">
                <a:solidFill>
                  <a:srgbClr val="0070C0"/>
                </a:solidFill>
              </a:rPr>
              <a:t>(</a:t>
            </a:r>
            <a:r>
              <a:rPr lang="en-US" sz="3100" b="1" i="1" dirty="0" smtClean="0">
                <a:solidFill>
                  <a:srgbClr val="0070C0"/>
                </a:solidFill>
              </a:rPr>
              <a:t>01.01.2012-25.07.2012</a:t>
            </a:r>
            <a:r>
              <a:rPr lang="en-US" sz="3100" b="1" i="1" dirty="0">
                <a:solidFill>
                  <a:srgbClr val="0070C0"/>
                </a:solidFill>
              </a:rPr>
              <a:t>)</a:t>
            </a:r>
            <a:endParaRPr lang="en-US" sz="3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1874"/>
            <a:ext cx="1006092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37898"/>
            <a:ext cx="783338" cy="6370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010567"/>
              </p:ext>
            </p:extLst>
          </p:nvPr>
        </p:nvGraphicFramePr>
        <p:xfrm>
          <a:off x="224692" y="1524000"/>
          <a:ext cx="8694615" cy="5043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3496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738" y="274638"/>
            <a:ext cx="7751062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რ</a:t>
            </a:r>
            <a:r>
              <a:rPr lang="ka-GE" sz="3200" b="1" dirty="0" smtClean="0"/>
              <a:t>ეკლამისა და საარჩევნო კამპანიისათვის გაწეული ხარჯები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900" b="1" i="1" dirty="0" smtClean="0">
                <a:solidFill>
                  <a:srgbClr val="0070C0"/>
                </a:solidFill>
              </a:rPr>
              <a:t>01.01.2012-25.07.2012</a:t>
            </a:r>
            <a:endParaRPr lang="en-US" sz="29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1874"/>
            <a:ext cx="1006092" cy="10081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72294"/>
            <a:ext cx="783338" cy="637033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61151"/>
              </p:ext>
            </p:extLst>
          </p:nvPr>
        </p:nvGraphicFramePr>
        <p:xfrm>
          <a:off x="224692" y="1524000"/>
          <a:ext cx="8694615" cy="5043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426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ka-GE" b="1" dirty="0" smtClean="0"/>
              <a:t>ოფისის ხარჯები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i="1" dirty="0" smtClean="0">
                <a:solidFill>
                  <a:srgbClr val="0070C0"/>
                </a:solidFill>
              </a:rPr>
              <a:t>01.01.2012-25.07.2012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1874"/>
            <a:ext cx="100609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72294"/>
            <a:ext cx="783338" cy="6370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06322"/>
              </p:ext>
            </p:extLst>
          </p:nvPr>
        </p:nvGraphicFramePr>
        <p:xfrm>
          <a:off x="224692" y="1524000"/>
          <a:ext cx="8694615" cy="4850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797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201360" cy="1143000"/>
          </a:xfrm>
        </p:spPr>
        <p:txBody>
          <a:bodyPr>
            <a:normAutofit fontScale="90000"/>
          </a:bodyPr>
          <a:lstStyle/>
          <a:p>
            <a:r>
              <a:rPr lang="ka-GE" sz="2200" b="1" dirty="0"/>
              <a:t>არაკლასიფიცირებული ხარჯები:    </a:t>
            </a:r>
            <a:r>
              <a:rPr lang="ka-GE" sz="2200" b="1" i="1" dirty="0" smtClean="0">
                <a:solidFill>
                  <a:srgbClr val="FF0000"/>
                </a:solidFill>
              </a:rPr>
              <a:t>არასაკმარისი</a:t>
            </a:r>
            <a:r>
              <a:rPr lang="ka-GE" sz="2200" b="1" dirty="0" smtClean="0">
                <a:solidFill>
                  <a:srgbClr val="FF0000"/>
                </a:solidFill>
              </a:rPr>
              <a:t> </a:t>
            </a:r>
            <a:r>
              <a:rPr lang="ka-GE" sz="2200" b="1" i="1" dirty="0" smtClean="0">
                <a:solidFill>
                  <a:srgbClr val="FF0000"/>
                </a:solidFill>
              </a:rPr>
              <a:t>გამჭვირვალობის მქონე ანგარიშგება</a:t>
            </a:r>
            <a:r>
              <a:rPr lang="ka-GE" sz="3200" b="1" i="1" dirty="0" smtClean="0"/>
              <a:t/>
            </a:r>
            <a:br>
              <a:rPr lang="ka-GE" sz="3200" b="1" i="1" dirty="0" smtClean="0"/>
            </a:br>
            <a:endParaRPr lang="en-US" sz="3200" b="1" i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09" y="236494"/>
            <a:ext cx="1006092" cy="1008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29589"/>
              </p:ext>
            </p:extLst>
          </p:nvPr>
        </p:nvGraphicFramePr>
        <p:xfrm>
          <a:off x="224692" y="1244606"/>
          <a:ext cx="8694615" cy="5322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038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i="1" dirty="0"/>
              <a:t>ანგარიშის მასშტაბი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sz="4000" dirty="0"/>
              <a:t>ანგარიში პოლიტიკურ ფინანსებზე მოიცავს </a:t>
            </a:r>
            <a:r>
              <a:rPr lang="ka-GE" sz="4000" i="1" dirty="0">
                <a:solidFill>
                  <a:srgbClr val="0070C0"/>
                </a:solidFill>
              </a:rPr>
              <a:t>ყველა</a:t>
            </a:r>
            <a:r>
              <a:rPr lang="ka-GE" sz="4000" dirty="0"/>
              <a:t> იმ პოლიტიკური სუბიექტის ფინანსურ ინფორმაციას, რომლებმაც სახელმწიფო აუდიტის სამსახურს კანონის მოთხოვნების შესაბამისად წარუდგინეს ფინანსური დეკლარაციები.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152400"/>
            <a:ext cx="100609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2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969968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/>
              <a:t> </a:t>
            </a:r>
            <a:r>
              <a:rPr lang="ka-GE" sz="3000" b="1" smtClean="0"/>
              <a:t>პოლიტიკური</a:t>
            </a:r>
            <a:r>
              <a:rPr lang="en-US" sz="3000" b="1" smtClean="0"/>
              <a:t> </a:t>
            </a:r>
            <a:r>
              <a:rPr lang="ka-GE" sz="3000" b="1" dirty="0" smtClean="0"/>
              <a:t>დაფინანსების თანაფარდობა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861937"/>
              </p:ext>
            </p:extLst>
          </p:nvPr>
        </p:nvGraphicFramePr>
        <p:xfrm>
          <a:off x="533396" y="1600201"/>
          <a:ext cx="8115763" cy="4461515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6096004"/>
                <a:gridCol w="2019759"/>
              </a:tblGrid>
              <a:tr h="485105">
                <a:tc>
                  <a:txBody>
                    <a:bodyPr/>
                    <a:lstStyle/>
                    <a:p>
                      <a:pPr algn="l" fontAlgn="b"/>
                      <a:r>
                        <a:rPr lang="ka-GE" sz="1800" b="1" u="none" strike="noStrike" dirty="0" smtClean="0">
                          <a:effectLst/>
                        </a:rPr>
                        <a:t>პოლიტიკური გაერთიანება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1800" b="1" u="none" strike="noStrike" dirty="0" smtClean="0">
                          <a:effectLst/>
                        </a:rPr>
                        <a:t>დაფინანსების</a:t>
                      </a:r>
                      <a:r>
                        <a:rPr lang="ka-GE" sz="1800" b="1" u="none" strike="noStrike" baseline="0" dirty="0" smtClean="0">
                          <a:effectLst/>
                        </a:rPr>
                        <a:t> მოცულობა</a:t>
                      </a:r>
                    </a:p>
                    <a:p>
                      <a:pPr algn="r" fontAlgn="b"/>
                      <a:r>
                        <a:rPr lang="ka-GE" sz="1800" b="1" u="none" strike="noStrike" dirty="0" smtClean="0">
                          <a:effectLst/>
                        </a:rPr>
                        <a:t> 1 ამომრჩეველზე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კოალიცია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13.15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ერთიანი ნაციონალური მოძრაობა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2.86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ქრისტიან -დემოკრატიული</a:t>
                      </a:r>
                      <a:r>
                        <a:rPr lang="ka-GE" sz="1400" b="1" u="none" strike="noStrike" baseline="0" dirty="0" smtClean="0">
                          <a:effectLst/>
                        </a:rPr>
                        <a:t> პარტია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                                 0.25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განახლებული საქართველოსთვის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                                 0.19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თავისუფალი საქართველო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0.14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ლეიბორისტული პარტია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0.08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ახალი მემარჯვენეები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ევროპელი დემოკრატები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ქრისტიან-დემოკრატიული სახალხო პარტია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მოძრაობა სამართლიანი საქართველოსთვის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                                  0.05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ქართული პარტია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საქართველოს  </a:t>
                      </a:r>
                      <a:r>
                        <a:rPr lang="ka-GE" sz="1400" b="1" u="none" strike="noStrike" dirty="0" smtClean="0">
                          <a:effectLst/>
                        </a:rPr>
                        <a:t>გზა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0.04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  <a:tr h="279207">
                <a:tc>
                  <a:txBody>
                    <a:bodyPr/>
                    <a:lstStyle/>
                    <a:p>
                      <a:pPr algn="l" fontAlgn="b"/>
                      <a:r>
                        <a:rPr lang="ka-GE" sz="1400" b="1" u="none" strike="noStrike" dirty="0" smtClean="0">
                          <a:effectLst/>
                        </a:rPr>
                        <a:t>დანარჩენი </a:t>
                      </a:r>
                      <a:r>
                        <a:rPr lang="en-US" sz="1400" b="1" u="none" strike="noStrike" dirty="0" smtClean="0">
                          <a:effectLst/>
                        </a:rPr>
                        <a:t>(15 </a:t>
                      </a:r>
                      <a:r>
                        <a:rPr lang="ka-GE" sz="1400" b="1" u="none" strike="noStrike" dirty="0" smtClean="0">
                          <a:effectLst/>
                        </a:rPr>
                        <a:t>პარტია)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                          0.14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64" marR="8864" marT="8864" marB="0" anchor="b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09" y="236494"/>
            <a:ext cx="1006092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18" y="5943600"/>
            <a:ext cx="783338" cy="6370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838200" y="1397006"/>
            <a:ext cx="7848600" cy="254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ka-GE" sz="3000" i="1" dirty="0" smtClean="0"/>
              <a:t>ლარი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32641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შინაარსი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ka-GE" dirty="0" smtClean="0">
                <a:solidFill>
                  <a:srgbClr val="0070C0"/>
                </a:solidFill>
              </a:rPr>
              <a:t>პოლიტიკურ </a:t>
            </a:r>
            <a:r>
              <a:rPr lang="ka-GE" dirty="0">
                <a:solidFill>
                  <a:srgbClr val="0070C0"/>
                </a:solidFill>
              </a:rPr>
              <a:t>პარტიათა </a:t>
            </a:r>
            <a:r>
              <a:rPr lang="ka-GE" dirty="0" smtClean="0">
                <a:solidFill>
                  <a:srgbClr val="0070C0"/>
                </a:solidFill>
              </a:rPr>
              <a:t>დაფინანსება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ka-GE" dirty="0" smtClean="0"/>
              <a:t>დეტალური ანალიზი შემოსავლის წყაროების, პარტიების და ა.შ</a:t>
            </a:r>
            <a:r>
              <a:rPr lang="en-US" dirty="0" smtClean="0"/>
              <a:t>;</a:t>
            </a:r>
          </a:p>
          <a:p>
            <a:pPr lvl="1"/>
            <a:r>
              <a:rPr lang="ka-GE" dirty="0" smtClean="0"/>
              <a:t>კანონიერი და არაკანონიერი  დაფინანსება.</a:t>
            </a:r>
            <a:endParaRPr lang="en-US" dirty="0" smtClean="0"/>
          </a:p>
          <a:p>
            <a:r>
              <a:rPr lang="ka-GE" dirty="0" smtClean="0">
                <a:solidFill>
                  <a:srgbClr val="0070C0"/>
                </a:solidFill>
              </a:rPr>
              <a:t>პოლიტიკური ხარჯები და ფინანსები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ka-GE" b="1" dirty="0" smtClean="0"/>
              <a:t>პოლიტიკური ხარჯების, მათი ბუნების და წყარიების დეტალური ანალიზი;</a:t>
            </a:r>
          </a:p>
          <a:p>
            <a:pPr lvl="1"/>
            <a:r>
              <a:rPr lang="ka-GE" b="1" dirty="0"/>
              <a:t>პოლიტიკური </a:t>
            </a:r>
            <a:r>
              <a:rPr lang="ka-GE" b="1" dirty="0" smtClean="0"/>
              <a:t>პარტიების აქტივები და ვალდებულებები;</a:t>
            </a:r>
          </a:p>
          <a:p>
            <a:pPr lvl="1"/>
            <a:r>
              <a:rPr lang="ka-GE" i="1" dirty="0" smtClean="0"/>
              <a:t> </a:t>
            </a:r>
            <a:r>
              <a:rPr lang="ka-GE" sz="3200" dirty="0" smtClean="0">
                <a:solidFill>
                  <a:srgbClr val="0070C0"/>
                </a:solidFill>
              </a:rPr>
              <a:t>დაფინანსების ანალიზი</a:t>
            </a:r>
            <a:endParaRPr lang="en-US" sz="3200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152400"/>
            <a:ext cx="1006092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7" y="5943600"/>
            <a:ext cx="783338" cy="6370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69817"/>
            <a:ext cx="7880176" cy="1143000"/>
          </a:xfrm>
        </p:spPr>
        <p:txBody>
          <a:bodyPr>
            <a:normAutofit fontScale="90000"/>
          </a:bodyPr>
          <a:lstStyle/>
          <a:p>
            <a:r>
              <a:rPr lang="ka-GE" sz="3000" b="1" dirty="0" smtClean="0">
                <a:cs typeface="Calibri" pitchFamily="34" charset="0"/>
              </a:rPr>
              <a:t>პოლიტიკური დაფინანსების წყაროები</a:t>
            </a:r>
            <a:r>
              <a:rPr lang="en-US" sz="3000" b="1" dirty="0" smtClean="0">
                <a:cs typeface="Calibri" pitchFamily="34" charset="0"/>
              </a:rPr>
              <a:t>: </a:t>
            </a:r>
            <a:r>
              <a:rPr lang="ka-GE" sz="3000" b="1" i="1" dirty="0" smtClean="0">
                <a:solidFill>
                  <a:srgbClr val="FF0000"/>
                </a:solidFill>
                <a:cs typeface="Calibri" pitchFamily="34" charset="0"/>
              </a:rPr>
              <a:t>კანონიერი შემოსავლები</a:t>
            </a:r>
            <a:r>
              <a:rPr lang="en-US" sz="3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0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2600" b="1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01.11.2011-25.07.2012   </a:t>
            </a:r>
            <a:endParaRPr lang="en-US" sz="2600" b="1" i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152400"/>
            <a:ext cx="1006092" cy="10081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46816"/>
              </p:ext>
            </p:extLst>
          </p:nvPr>
        </p:nvGraphicFramePr>
        <p:xfrm>
          <a:off x="224692" y="1371601"/>
          <a:ext cx="869461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454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ka-GE" sz="2800" b="1" dirty="0" smtClean="0"/>
              <a:t>         </a:t>
            </a:r>
            <a:r>
              <a:rPr lang="ka-GE" sz="3100" b="1" dirty="0" smtClean="0"/>
              <a:t>პოლიტიკური პარტიების კანონიერი შემოსავლები</a:t>
            </a:r>
            <a:r>
              <a:rPr lang="en-US" sz="2900" b="1" dirty="0" smtClean="0"/>
              <a:t/>
            </a:r>
            <a:br>
              <a:rPr lang="en-US" sz="2900" b="1" dirty="0" smtClean="0"/>
            </a:br>
            <a:r>
              <a:rPr lang="en-US" sz="2900" b="1" dirty="0" smtClean="0"/>
              <a:t> </a:t>
            </a:r>
            <a:r>
              <a:rPr lang="en-US" sz="2900" b="1" i="1" dirty="0" smtClean="0">
                <a:solidFill>
                  <a:srgbClr val="0070C0"/>
                </a:solidFill>
              </a:rPr>
              <a:t>01.11.2011-25.07.2012</a:t>
            </a:r>
            <a:endParaRPr lang="en-US" sz="29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3400" y="6477000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726561"/>
              </p:ext>
            </p:extLst>
          </p:nvPr>
        </p:nvGraphicFramePr>
        <p:xfrm>
          <a:off x="224692" y="1219201"/>
          <a:ext cx="8694615" cy="458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07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246" y="332656"/>
            <a:ext cx="8229600" cy="1143000"/>
          </a:xfrm>
        </p:spPr>
        <p:txBody>
          <a:bodyPr>
            <a:noAutofit/>
          </a:bodyPr>
          <a:lstStyle/>
          <a:p>
            <a:r>
              <a:rPr lang="ka-GE" sz="2800" dirty="0" smtClean="0"/>
              <a:t> </a:t>
            </a:r>
            <a:r>
              <a:rPr lang="ka-GE" sz="2800" b="1" dirty="0"/>
              <a:t>შემოწირულებები ფიზიკური პირებისაგან (</a:t>
            </a:r>
            <a:r>
              <a:rPr lang="ka-GE" sz="2800" b="1" dirty="0" smtClean="0"/>
              <a:t>სულ:</a:t>
            </a:r>
            <a:r>
              <a:rPr lang="en-US" sz="2800" b="1" dirty="0" smtClean="0">
                <a:solidFill>
                  <a:srgbClr val="FF0000"/>
                </a:solidFill>
              </a:rPr>
              <a:t>647</a:t>
            </a:r>
            <a:r>
              <a:rPr lang="ka-GE" sz="2800" b="1" dirty="0" smtClean="0"/>
              <a:t> პირი)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i="1" dirty="0" smtClean="0">
                <a:solidFill>
                  <a:srgbClr val="0070C0"/>
                </a:solidFill>
              </a:rPr>
              <a:t>01.11.2011-25.07.2012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805264"/>
            <a:ext cx="783338" cy="6370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016312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332656"/>
            <a:ext cx="1006092" cy="1008112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034071"/>
              </p:ext>
            </p:extLst>
          </p:nvPr>
        </p:nvGraphicFramePr>
        <p:xfrm>
          <a:off x="224692" y="1447801"/>
          <a:ext cx="8694615" cy="467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7763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5212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b="1" dirty="0"/>
              <a:t>საბიუჯეტო დაფინანსება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i="1" dirty="0" smtClean="0">
                <a:solidFill>
                  <a:srgbClr val="0070C0"/>
                </a:solidFill>
              </a:rPr>
              <a:t>01.11.2011-19.06.2012</a:t>
            </a: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20" y="332656"/>
            <a:ext cx="1006092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" y="5943600"/>
            <a:ext cx="783338" cy="6370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16312" y="6542015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64342"/>
              </p:ext>
            </p:extLst>
          </p:nvPr>
        </p:nvGraphicFramePr>
        <p:xfrm>
          <a:off x="224692" y="1447801"/>
          <a:ext cx="8694615" cy="481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60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3000" b="1" dirty="0"/>
              <a:t>უკანონო შემოწირულებები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3000" b="1" dirty="0" smtClean="0"/>
              <a:t>(</a:t>
            </a:r>
            <a:r>
              <a:rPr lang="ka-GE" sz="3000" b="1" dirty="0" smtClean="0">
                <a:solidFill>
                  <a:srgbClr val="FF0000"/>
                </a:solidFill>
              </a:rPr>
              <a:t>58</a:t>
            </a:r>
            <a:r>
              <a:rPr lang="ka-GE" sz="3000" b="1" dirty="0" smtClean="0"/>
              <a:t> </a:t>
            </a:r>
            <a:r>
              <a:rPr lang="ka-GE" sz="3000" b="1" dirty="0"/>
              <a:t>ფიზიკური პირი</a:t>
            </a:r>
            <a:r>
              <a:rPr lang="en-US" sz="3000" b="1" dirty="0" smtClean="0"/>
              <a:t>;</a:t>
            </a:r>
            <a:r>
              <a:rPr lang="ka-GE" sz="3000" b="1" dirty="0" smtClean="0"/>
              <a:t> </a:t>
            </a:r>
            <a:r>
              <a:rPr lang="ka-GE" sz="3000" b="1" dirty="0" smtClean="0">
                <a:solidFill>
                  <a:srgbClr val="FF0000"/>
                </a:solidFill>
              </a:rPr>
              <a:t>4</a:t>
            </a:r>
            <a:r>
              <a:rPr lang="ka-GE" sz="3000" b="1" dirty="0" smtClean="0"/>
              <a:t> </a:t>
            </a:r>
            <a:r>
              <a:rPr lang="ka-GE" sz="3000" b="1" dirty="0" smtClean="0"/>
              <a:t>იურიდ</a:t>
            </a:r>
            <a:r>
              <a:rPr lang="ka-GE" sz="3000" b="1" dirty="0"/>
              <a:t>ი</a:t>
            </a:r>
            <a:r>
              <a:rPr lang="ka-GE" sz="3000" b="1" dirty="0" smtClean="0"/>
              <a:t>ული </a:t>
            </a:r>
            <a:r>
              <a:rPr lang="ka-GE" sz="3000" b="1" dirty="0" smtClean="0"/>
              <a:t>პირი)</a:t>
            </a:r>
            <a:r>
              <a:rPr lang="en-US" sz="3000" b="1" dirty="0" smtClean="0"/>
              <a:t/>
            </a:r>
            <a:br>
              <a:rPr lang="en-US" sz="3000" b="1" dirty="0" smtClean="0"/>
            </a:br>
            <a:r>
              <a:rPr lang="en-US" sz="2700" b="1" i="1" dirty="0" smtClean="0">
                <a:solidFill>
                  <a:srgbClr val="0070C0"/>
                </a:solidFill>
              </a:rPr>
              <a:t>01.11.2011-25.07.2012</a:t>
            </a:r>
            <a:endParaRPr lang="en-US" sz="27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805264"/>
            <a:ext cx="783338" cy="6370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764426" y="6374057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58357"/>
              </p:ext>
            </p:extLst>
          </p:nvPr>
        </p:nvGraphicFramePr>
        <p:xfrm>
          <a:off x="224692" y="1295401"/>
          <a:ext cx="869461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0191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492" y="304800"/>
            <a:ext cx="7833108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 </a:t>
            </a:r>
            <a:r>
              <a:rPr lang="ka-GE" sz="3200" b="1" dirty="0"/>
              <a:t>მთლიანი პოლიტიკური შემოსავლები </a:t>
            </a:r>
            <a:r>
              <a:rPr lang="ka-GE" sz="3200" b="1" dirty="0" smtClean="0"/>
              <a:t>ყველა პოლიტიკური პარტიისთვის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600" b="1" i="1" dirty="0" smtClean="0">
                <a:solidFill>
                  <a:srgbClr val="0070C0"/>
                </a:solidFill>
              </a:rPr>
              <a:t>01.11.2011-25.07.2012</a:t>
            </a:r>
            <a:endParaRPr lang="en-US" sz="2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06092" cy="1008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2" y="6055540"/>
            <a:ext cx="783338" cy="63703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016312" y="6677705"/>
            <a:ext cx="76328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94721"/>
              </p:ext>
            </p:extLst>
          </p:nvPr>
        </p:nvGraphicFramePr>
        <p:xfrm>
          <a:off x="224692" y="1447800"/>
          <a:ext cx="8694615" cy="5119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84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9484</TotalTime>
  <Words>555</Words>
  <Application>Microsoft Office PowerPoint</Application>
  <PresentationFormat>On-screen Show (4:3)</PresentationFormat>
  <Paragraphs>225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სახელმწიფო აუდიტის სამსახურის ანგარიში პოლიტიკურ ფინანსებზე 01.01.2012-25.07.2012</vt:lpstr>
      <vt:lpstr>ანგარიშის მასშტაბი</vt:lpstr>
      <vt:lpstr>შინაარსი</vt:lpstr>
      <vt:lpstr>პოლიტიკური დაფინანსების წყაროები: კანონიერი შემოსავლები 01.11.2011-25.07.2012   </vt:lpstr>
      <vt:lpstr>         პოლიტიკური პარტიების კანონიერი შემოსავლები  01.11.2011-25.07.2012</vt:lpstr>
      <vt:lpstr> შემოწირულებები ფიზიკური პირებისაგან (სულ:647 პირი) 01.11.2011-25.07.2012</vt:lpstr>
      <vt:lpstr>საბიუჯეტო დაფინანსება 01.11.2011-19.06.2012</vt:lpstr>
      <vt:lpstr>უკანონო შემოწირულებები (58 ფიზიკური პირი; 4 იურიდიული პირი) 01.11.2011-25.07.2012</vt:lpstr>
      <vt:lpstr> მთლიანი პოლიტიკური შემოსავლები ყველა პოლიტიკური პარტიისთვის 01.11.2011-25.07.2012</vt:lpstr>
      <vt:lpstr>   პოლიტიკური გაერთიანება „კოალიციის“ მთლიანი შემოსავალი 01.01.2012-25.07.2012</vt:lpstr>
      <vt:lpstr>იურიდიული პირების შემოწირულებები: საკანონმდებლო ცვლილებების განხორციელებამდე 01.11.2011-31.12.2011</vt:lpstr>
      <vt:lpstr>აღებული და დაუფარავი ვალდებულებები:  საანგარიშო პერიოდისთვის არსებული ვალდებულებები</vt:lpstr>
      <vt:lpstr>პოლიტიკური ხარჯები (01.01.2012-25.07.2012)</vt:lpstr>
      <vt:lpstr>პოლიტიკური ხარჯები - 01.01.2012-25.07.2012 მშპ ზღვარი (0.2%) = 48,458,298</vt:lpstr>
      <vt:lpstr>იჯარის ხარჯი 01.01.2012-25.07.2012</vt:lpstr>
      <vt:lpstr>თანამშრომელთა ანაზღაურების ხარჯები (01.01.2012-25.07.2012)</vt:lpstr>
      <vt:lpstr>რეკლამისა და საარჩევნო კამპანიისათვის გაწეული ხარჯები 01.01.2012-25.07.2012</vt:lpstr>
      <vt:lpstr> ოფისის ხარჯები 01.01.2012-25.07.2012 </vt:lpstr>
      <vt:lpstr>არაკლასიფიცირებული ხარჯები:    არასაკმარისი გამჭვირვალობის მქონე ანგარიშგება </vt:lpstr>
      <vt:lpstr> პოლიტიკური დაფინანსების თანაფარდობა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საქართველოს სახელმწიფო აუდიტის სამსახურის ანგარიში პოლიტიკურ ფინანსებზე</dc:title>
  <dc:creator>Vakhtang Kezheradze</dc:creator>
  <cp:lastModifiedBy>Phati Mamiashvili</cp:lastModifiedBy>
  <cp:revision>201</cp:revision>
  <cp:lastPrinted>2012-08-09T08:00:57Z</cp:lastPrinted>
  <dcterms:created xsi:type="dcterms:W3CDTF">2012-07-17T16:51:01Z</dcterms:created>
  <dcterms:modified xsi:type="dcterms:W3CDTF">2012-08-09T13:45:22Z</dcterms:modified>
</cp:coreProperties>
</file>