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313" r:id="rId2"/>
    <p:sldId id="257" r:id="rId3"/>
    <p:sldId id="315" r:id="rId4"/>
    <p:sldId id="317" r:id="rId5"/>
    <p:sldId id="31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m Khergiani" initials="MK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D8FF"/>
    <a:srgbClr val="D1EBFF"/>
    <a:srgbClr val="85CBFF"/>
    <a:srgbClr val="66CC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37" autoAdjust="0"/>
  </p:normalViewPr>
  <p:slideViewPr>
    <p:cSldViewPr>
      <p:cViewPr>
        <p:scale>
          <a:sx n="70" d="100"/>
          <a:sy n="70" d="100"/>
        </p:scale>
        <p:origin x="-129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9BC872-6716-4D24-B1E9-B28F5F7C488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7CDBCD-6014-40D8-9A2F-787441AAC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5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dirty="0" smtClean="0"/>
              <a:t>ფერები შეიცვალოს</a:t>
            </a:r>
            <a:r>
              <a:rPr lang="ka-GE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DBCD-6014-40D8-9A2F-787441AACC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15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dirty="0" smtClean="0"/>
              <a:t>ფერები შეიცვალოს</a:t>
            </a:r>
            <a:r>
              <a:rPr lang="ka-GE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DBCD-6014-40D8-9A2F-787441AACC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15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dirty="0" smtClean="0"/>
              <a:t>ფერები შეიცვალოს</a:t>
            </a:r>
            <a:r>
              <a:rPr lang="ka-GE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DBCD-6014-40D8-9A2F-787441AACC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15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dirty="0" smtClean="0"/>
              <a:t>ფერები შეიცვალოს</a:t>
            </a:r>
            <a:r>
              <a:rPr lang="ka-GE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DBCD-6014-40D8-9A2F-787441AACC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15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109203C-3941-48C0-8797-3C1D753BC1F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CAEF48D-DF57-435F-9723-2F15A17C05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regvadze\Desktop\auditi_42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85799"/>
            <a:ext cx="4270750" cy="315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8075" y="39624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3600" b="1" dirty="0" smtClean="0"/>
              <a:t>სახელმწიფო აუდიტის სამსახური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10783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690" y="992579"/>
            <a:ext cx="8229600" cy="1094983"/>
          </a:xfrm>
        </p:spPr>
        <p:txBody>
          <a:bodyPr>
            <a:noAutofit/>
          </a:bodyPr>
          <a:lstStyle/>
          <a:p>
            <a:pPr algn="ctr"/>
            <a:r>
              <a:rPr lang="ka-GE" sz="2400" b="1" dirty="0" smtClean="0">
                <a:latin typeface="Sylfaen" pitchFamily="18" charset="0"/>
              </a:rPr>
              <a:t>კულტურისა და ძეგლთა დაცვის სამინისტროს შრომის ანაზღაურების მუხლის კომპონენტების ანალიტიკური  მაჩვენებლები </a:t>
            </a:r>
            <a:endParaRPr lang="en-US" sz="2400" b="1" dirty="0">
              <a:latin typeface="Sylfae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923765"/>
              </p:ext>
            </p:extLst>
          </p:nvPr>
        </p:nvGraphicFramePr>
        <p:xfrm>
          <a:off x="76201" y="2286000"/>
          <a:ext cx="8762999" cy="358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599"/>
                <a:gridCol w="1752600"/>
                <a:gridCol w="1676400"/>
                <a:gridCol w="1371600"/>
                <a:gridCol w="1447800"/>
              </a:tblGrid>
              <a:tr h="114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2014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წლის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თვის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მაჩვენებელი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(1)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2015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წლის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თვის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მაჩვენებელი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(2)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ნომინალური სხვაობა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(2)-(1)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%-ული ცვლილება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5348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შრომის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ანაზღაურება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3,918,440.38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39,779,673.94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35,861,233.66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ylfaen" pitchFamily="18" charset="0"/>
                        </a:rPr>
                        <a:t>915.2</a:t>
                      </a:r>
                      <a:r>
                        <a:rPr lang="ka-GE" sz="1400" b="1" dirty="0">
                          <a:effectLst/>
                          <a:latin typeface="Sylfaen" pitchFamily="18" charset="0"/>
                        </a:rPr>
                        <a:t>%</a:t>
                      </a:r>
                      <a:endParaRPr lang="en-US" sz="1400" b="1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91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მათ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შორის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b="1" dirty="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469138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პრემია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Sylfaen" pitchFamily="18" charset="0"/>
                        </a:rPr>
                        <a:t>998,966.0</a:t>
                      </a:r>
                      <a:r>
                        <a:rPr lang="ka-GE" sz="1400" dirty="0" smtClean="0">
                          <a:effectLst/>
                          <a:latin typeface="Sylfaen" pitchFamily="18" charset="0"/>
                        </a:rPr>
                        <a:t>0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423,715.08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-575,250.92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dirty="0">
                          <a:effectLst/>
                          <a:latin typeface="Sylfaen" pitchFamily="18" charset="0"/>
                        </a:rPr>
                        <a:t>-5</a:t>
                      </a:r>
                      <a:r>
                        <a:rPr lang="en-US" sz="1400" b="1" dirty="0">
                          <a:effectLst/>
                          <a:latin typeface="Sylfaen" pitchFamily="18" charset="0"/>
                        </a:rPr>
                        <a:t>7</a:t>
                      </a:r>
                      <a:r>
                        <a:rPr lang="ka-GE" sz="1400" b="1" dirty="0">
                          <a:effectLst/>
                          <a:latin typeface="Sylfaen" pitchFamily="18" charset="0"/>
                        </a:rPr>
                        <a:t>.</a:t>
                      </a:r>
                      <a:r>
                        <a:rPr lang="en-US" sz="1400" b="1" dirty="0">
                          <a:effectLst/>
                          <a:latin typeface="Sylfaen" pitchFamily="18" charset="0"/>
                        </a:rPr>
                        <a:t>6</a:t>
                      </a:r>
                      <a:r>
                        <a:rPr lang="ka-GE" sz="1400" b="1" dirty="0">
                          <a:effectLst/>
                          <a:latin typeface="Sylfaen" pitchFamily="18" charset="0"/>
                        </a:rPr>
                        <a:t>%</a:t>
                      </a:r>
                      <a:endParaRPr lang="en-US" sz="1400" b="1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9138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დანამატი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81,832.82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1,316,899.88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Sylfaen" pitchFamily="18" charset="0"/>
                        </a:rPr>
                        <a:t>1</a:t>
                      </a:r>
                      <a:r>
                        <a:rPr lang="ka-GE" sz="1400" dirty="0" smtClean="0">
                          <a:effectLst/>
                          <a:latin typeface="Sylfaen" pitchFamily="18" charset="0"/>
                        </a:rPr>
                        <a:t>,</a:t>
                      </a:r>
                      <a:r>
                        <a:rPr lang="en-US" sz="1400" dirty="0" smtClean="0">
                          <a:effectLst/>
                          <a:latin typeface="Sylfaen" pitchFamily="18" charset="0"/>
                        </a:rPr>
                        <a:t>235</a:t>
                      </a:r>
                      <a:r>
                        <a:rPr lang="ka-GE" sz="1400" dirty="0" smtClean="0">
                          <a:effectLst/>
                          <a:latin typeface="Sylfaen" pitchFamily="18" charset="0"/>
                        </a:rPr>
                        <a:t>,</a:t>
                      </a:r>
                      <a:r>
                        <a:rPr lang="en-US" sz="1400" dirty="0" smtClean="0">
                          <a:effectLst/>
                          <a:latin typeface="Sylfaen" pitchFamily="18" charset="0"/>
                        </a:rPr>
                        <a:t>067.06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Sylfaen" pitchFamily="18" charset="0"/>
                        </a:rPr>
                        <a:t>1,5</a:t>
                      </a:r>
                      <a:r>
                        <a:rPr lang="ka-GE" sz="1400" b="1" dirty="0" smtClean="0">
                          <a:effectLst/>
                          <a:latin typeface="Sylfaen" pitchFamily="18" charset="0"/>
                        </a:rPr>
                        <a:t>0</a:t>
                      </a:r>
                      <a:r>
                        <a:rPr lang="en-US" sz="1400" b="1" dirty="0" smtClean="0">
                          <a:effectLst/>
                          <a:latin typeface="Sylfaen" pitchFamily="18" charset="0"/>
                        </a:rPr>
                        <a:t>9</a:t>
                      </a:r>
                      <a:r>
                        <a:rPr lang="ka-GE" sz="1400" b="1" dirty="0">
                          <a:effectLst/>
                          <a:latin typeface="Sylfaen" pitchFamily="18" charset="0"/>
                        </a:rPr>
                        <a:t>%</a:t>
                      </a:r>
                      <a:endParaRPr lang="en-US" sz="1400" b="1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492595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პრემია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დანამატი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1,080,798.82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</a:rPr>
                        <a:t>1,740,614.96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Sylfaen" pitchFamily="18" charset="0"/>
                        </a:rPr>
                        <a:t>659</a:t>
                      </a:r>
                      <a:r>
                        <a:rPr lang="ka-GE" sz="1400" dirty="0" smtClean="0">
                          <a:effectLst/>
                          <a:latin typeface="Sylfaen" pitchFamily="18" charset="0"/>
                        </a:rPr>
                        <a:t>,</a:t>
                      </a:r>
                      <a:r>
                        <a:rPr lang="en-US" sz="1400" dirty="0" smtClean="0">
                          <a:effectLst/>
                          <a:latin typeface="Sylfaen" pitchFamily="18" charset="0"/>
                        </a:rPr>
                        <a:t>816.14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ylfaen" pitchFamily="18" charset="0"/>
                        </a:rPr>
                        <a:t>61</a:t>
                      </a:r>
                      <a:r>
                        <a:rPr lang="ka-GE" sz="1400" b="1" dirty="0">
                          <a:effectLst/>
                          <a:latin typeface="Sylfaen" pitchFamily="18" charset="0"/>
                        </a:rPr>
                        <a:t>.</a:t>
                      </a:r>
                      <a:r>
                        <a:rPr lang="en-US" sz="1400" b="1" dirty="0">
                          <a:effectLst/>
                          <a:latin typeface="Sylfaen" pitchFamily="18" charset="0"/>
                        </a:rPr>
                        <a:t>1</a:t>
                      </a:r>
                      <a:r>
                        <a:rPr lang="ka-GE" sz="1400" b="1" dirty="0">
                          <a:effectLst/>
                          <a:latin typeface="Sylfaen" pitchFamily="18" charset="0"/>
                        </a:rPr>
                        <a:t>%</a:t>
                      </a:r>
                      <a:endParaRPr lang="en-US" sz="1400" b="1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bregvadze\Desktop\logo-ge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69"/>
            <a:ext cx="3810000" cy="98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inus 3"/>
          <p:cNvSpPr/>
          <p:nvPr/>
        </p:nvSpPr>
        <p:spPr>
          <a:xfrm>
            <a:off x="1371600" y="629887"/>
            <a:ext cx="7924800" cy="5591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4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3838"/>
            <a:ext cx="8229600" cy="1096962"/>
          </a:xfrm>
        </p:spPr>
        <p:txBody>
          <a:bodyPr>
            <a:noAutofit/>
          </a:bodyPr>
          <a:lstStyle/>
          <a:p>
            <a:pPr algn="ctr"/>
            <a:r>
              <a:rPr lang="ka-GE" sz="2400" b="1" dirty="0">
                <a:latin typeface="Sylfaen" pitchFamily="18" charset="0"/>
              </a:rPr>
              <a:t>კულტურისა და ძეგლთა დაცვის სამინისტროს შრომის </a:t>
            </a:r>
            <a:r>
              <a:rPr lang="ka-GE" sz="2400" b="1" dirty="0" smtClean="0">
                <a:latin typeface="Sylfaen" pitchFamily="18" charset="0"/>
              </a:rPr>
              <a:t>ანაზღაურების მუხლის კომპონენტების ანალიტიკური  მაჩვენებლები სუბსიდიის მუხლიდან გაცემული პრემია/დანამატის ჩათვლით</a:t>
            </a:r>
            <a:endParaRPr lang="en-US" sz="2400" b="1" dirty="0">
              <a:latin typeface="Sylfae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44519"/>
              </p:ext>
            </p:extLst>
          </p:nvPr>
        </p:nvGraphicFramePr>
        <p:xfrm>
          <a:off x="152400" y="2819400"/>
          <a:ext cx="8686799" cy="3429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3104"/>
                <a:gridCol w="1844984"/>
                <a:gridCol w="1691235"/>
                <a:gridCol w="1460612"/>
                <a:gridCol w="1306864"/>
              </a:tblGrid>
              <a:tr h="1097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2014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წლის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თვის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მაჩვენებელი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(1)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2015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წლის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თვის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მაჩვენებელი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(2)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ნომინალური სხვაობა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(2)-(1)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%-ული ცვლილება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5120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შრომის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ანაზღაურება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36</a:t>
                      </a:r>
                      <a:r>
                        <a:rPr lang="ka-GE" sz="14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067</a:t>
                      </a:r>
                      <a:r>
                        <a:rPr lang="ka-GE" sz="14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019.43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39,779,673.94</a:t>
                      </a:r>
                      <a:endParaRPr lang="en-US" sz="140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3,712,654.51</a:t>
                      </a:r>
                      <a:endParaRPr lang="en-US" sz="140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dirty="0"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10</a:t>
                      </a:r>
                      <a:r>
                        <a:rPr lang="en-US" sz="1400" b="1" dirty="0"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.</a:t>
                      </a:r>
                      <a:r>
                        <a:rPr lang="ka-GE" sz="1400" b="1" dirty="0"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3%</a:t>
                      </a:r>
                      <a:endParaRPr lang="en-US" sz="1400" b="1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91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მათ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შორის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 b="1" dirty="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449175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პრემია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1,265,193.00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423,715.08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841</a:t>
                      </a:r>
                      <a:r>
                        <a:rPr lang="ka-GE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477.92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kern="12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ka-GE" sz="1400" b="1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66.5%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9175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დანამატი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186,972.50</a:t>
                      </a: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1,316,899.88</a:t>
                      </a: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</a:t>
                      </a:r>
                      <a:r>
                        <a:rPr lang="ka-GE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129</a:t>
                      </a:r>
                      <a:r>
                        <a:rPr lang="ka-GE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927.38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604.3%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471633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პრემია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დანამატი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1,452,165.50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1,740,614.96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288</a:t>
                      </a:r>
                      <a:r>
                        <a:rPr lang="ka-GE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449.46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kern="12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19.9%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bregvadze\Desktop\logo-ge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69"/>
            <a:ext cx="3810000" cy="98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inus 3"/>
          <p:cNvSpPr/>
          <p:nvPr/>
        </p:nvSpPr>
        <p:spPr>
          <a:xfrm>
            <a:off x="1371600" y="629887"/>
            <a:ext cx="7924800" cy="5591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1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690" y="1036638"/>
            <a:ext cx="8229600" cy="1096962"/>
          </a:xfrm>
        </p:spPr>
        <p:txBody>
          <a:bodyPr>
            <a:noAutofit/>
          </a:bodyPr>
          <a:lstStyle/>
          <a:p>
            <a:pPr algn="ctr"/>
            <a:r>
              <a:rPr lang="ka-GE" sz="2400" b="1" dirty="0">
                <a:latin typeface="Sylfaen" pitchFamily="18" charset="0"/>
              </a:rPr>
              <a:t>კულტურისა და ძეგლთა დაცვის სამინისტროს  ცენტრალური </a:t>
            </a:r>
            <a:r>
              <a:rPr lang="ka-GE" sz="2400" b="1" dirty="0" smtClean="0">
                <a:latin typeface="Sylfaen" pitchFamily="18" charset="0"/>
              </a:rPr>
              <a:t>აპარატის შრომის </a:t>
            </a:r>
            <a:r>
              <a:rPr lang="ka-GE" sz="2400" b="1" dirty="0" smtClean="0">
                <a:latin typeface="Sylfaen" pitchFamily="18" charset="0"/>
              </a:rPr>
              <a:t>ანაზღაურების მუხლის კომპონენტების ანალიტიკური  მაჩვენებლები</a:t>
            </a:r>
            <a:endParaRPr lang="en-US" sz="2400" b="1" dirty="0">
              <a:latin typeface="Sylfae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069608"/>
              </p:ext>
            </p:extLst>
          </p:nvPr>
        </p:nvGraphicFramePr>
        <p:xfrm>
          <a:off x="76200" y="2286000"/>
          <a:ext cx="8839199" cy="358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1359"/>
                <a:gridCol w="1720906"/>
                <a:gridCol w="1799129"/>
                <a:gridCol w="1408014"/>
                <a:gridCol w="1329791"/>
              </a:tblGrid>
              <a:tr h="114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2014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წლის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თვის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მაჩვენებელი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(1)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2015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წლის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თვის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მაჩვენებელი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(2)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ნომინალური სხვაობა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(2)-(1)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%-ული ცვლილება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5348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შრომის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ანაზღაურება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2,290,852.79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2,</a:t>
                      </a: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4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71,672.4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ka-GE" sz="1400" dirty="0" smtClean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dirty="0" smtClean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80,819.61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7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.</a:t>
                      </a:r>
                      <a:r>
                        <a:rPr lang="ka-GE" sz="1400" b="1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9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%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91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მათ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შორის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Sylfaen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469138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პრემია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843,641</a:t>
                      </a: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.00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215,160.0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-628,481.00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-74.5%</a:t>
                      </a:r>
                      <a:endParaRPr lang="en-US" sz="140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9138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დანამატი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81,832.82</a:t>
                      </a:r>
                      <a:endParaRPr lang="en-US" sz="140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839,700.9</a:t>
                      </a:r>
                      <a:endParaRPr lang="en-US" sz="140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757,868.08</a:t>
                      </a: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926.1%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492595">
                <a:tc>
                  <a:txBody>
                    <a:bodyPr/>
                    <a:lstStyle/>
                    <a:p>
                      <a:pPr marL="0" marR="0" indent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პრემია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დანამატი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925,473.82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1,054,860.9</a:t>
                      </a:r>
                      <a:endParaRPr lang="en-US" sz="140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129,387.08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/>
                          <a:cs typeface="Calibri"/>
                        </a:rPr>
                        <a:t>14.0%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bregvadze\Desktop\logo-ge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69"/>
            <a:ext cx="3810000" cy="98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inus 3"/>
          <p:cNvSpPr/>
          <p:nvPr/>
        </p:nvSpPr>
        <p:spPr>
          <a:xfrm>
            <a:off x="1371600" y="629887"/>
            <a:ext cx="7924800" cy="5591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7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9597"/>
            <a:ext cx="8229600" cy="1096962"/>
          </a:xfrm>
        </p:spPr>
        <p:txBody>
          <a:bodyPr>
            <a:noAutofit/>
          </a:bodyPr>
          <a:lstStyle/>
          <a:p>
            <a:pPr algn="ctr"/>
            <a:r>
              <a:rPr lang="ka-GE" sz="2400" b="1" dirty="0">
                <a:latin typeface="Sylfaen" pitchFamily="18" charset="0"/>
              </a:rPr>
              <a:t>კულტურისა და ძეგლთა დაცვის სამინისტროს </a:t>
            </a:r>
            <a:r>
              <a:rPr lang="ka-GE" sz="2400" b="1" dirty="0" smtClean="0">
                <a:latin typeface="Sylfaen" pitchFamily="18" charset="0"/>
              </a:rPr>
              <a:t> შრომის </a:t>
            </a:r>
            <a:r>
              <a:rPr lang="ka-GE" sz="2400" b="1" dirty="0" smtClean="0">
                <a:latin typeface="Sylfaen" pitchFamily="18" charset="0"/>
              </a:rPr>
              <a:t>ანაზღაურების მუხლის კომპონენტების ანალიტიკური  მაჩვენებლები</a:t>
            </a:r>
            <a:endParaRPr lang="en-US" sz="2400" b="1" dirty="0">
              <a:latin typeface="Sylfae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635442"/>
              </p:ext>
            </p:extLst>
          </p:nvPr>
        </p:nvGraphicFramePr>
        <p:xfrm>
          <a:off x="152400" y="2286000"/>
          <a:ext cx="8763000" cy="228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/>
                <a:gridCol w="1295400"/>
                <a:gridCol w="2057400"/>
                <a:gridCol w="1447800"/>
                <a:gridCol w="1600200"/>
              </a:tblGrid>
              <a:tr h="1722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2014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წლის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12</a:t>
                      </a:r>
                      <a:r>
                        <a:rPr lang="ka-GE" sz="1400" baseline="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თვის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ფაქტი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2015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წლის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ბიუჯეტის კანონით განსაზღვრული წლიური</a:t>
                      </a:r>
                      <a:r>
                        <a:rPr lang="ka-GE" sz="1400" baseline="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გეგმა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2015 წლის წლიური დაზუსტებული გეგმა</a:t>
                      </a: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%-ული </a:t>
                      </a:r>
                      <a:r>
                        <a:rPr lang="ka-GE" sz="1400" dirty="0" smtClean="0"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ცვლილება 2015 წლის გეგმაში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A3D8FF"/>
                    </a:solidFill>
                  </a:tcPr>
                </a:tc>
              </a:tr>
              <a:tr h="563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შრომის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ანაზღაურება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3,460,855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3,000,000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ka-GE" sz="1400" dirty="0" smtClean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3,446,000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effectLst/>
                          <a:latin typeface="Sylfaen" pitchFamily="18" charset="0"/>
                          <a:ea typeface="Calibri"/>
                          <a:cs typeface="Times New Roman"/>
                        </a:rPr>
                        <a:t>14.9%</a:t>
                      </a:r>
                      <a:endParaRPr lang="en-US" sz="1400" dirty="0">
                        <a:effectLst/>
                        <a:latin typeface="Sylfaen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bregvadze\Desktop\logo-ge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69"/>
            <a:ext cx="3810000" cy="98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inus 3"/>
          <p:cNvSpPr/>
          <p:nvPr/>
        </p:nvSpPr>
        <p:spPr>
          <a:xfrm>
            <a:off x="1371600" y="629887"/>
            <a:ext cx="7924800" cy="5591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7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2086</TotalTime>
  <Words>304</Words>
  <Application>Microsoft Office PowerPoint</Application>
  <PresentationFormat>On-screen Show (4:3)</PresentationFormat>
  <Paragraphs>106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Essential</vt:lpstr>
      <vt:lpstr>PowerPoint Presentation</vt:lpstr>
      <vt:lpstr>კულტურისა და ძეგლთა დაცვის სამინისტროს შრომის ანაზღაურების მუხლის კომპონენტების ანალიტიკური  მაჩვენებლები </vt:lpstr>
      <vt:lpstr>კულტურისა და ძეგლთა დაცვის სამინისტროს შრომის ანაზღაურების მუხლის კომპონენტების ანალიტიკური  მაჩვენებლები სუბსიდიის მუხლიდან გაცემული პრემია/დანამატის ჩათვლით</vt:lpstr>
      <vt:lpstr>კულტურისა და ძეგლთა დაცვის სამინისტროს  ცენტრალური აპარატის შრომის ანაზღაურების მუხლის კომპონენტების ანალიტიკური  მაჩვენებლები</vt:lpstr>
      <vt:lpstr>კულტურისა და ძეგლთა დაცვის სამინისტროს  შრომის ანაზღაურების მუხლის კომპონენტების ანალიტიკური  მაჩვენებლები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saxelmwifo auditis samsaxuri</dc:title>
  <dc:creator>Aleksandre Bregvadze</dc:creator>
  <cp:lastModifiedBy>Ivane Shavdatuashvili</cp:lastModifiedBy>
  <cp:revision>121</cp:revision>
  <cp:lastPrinted>2015-11-19T08:09:32Z</cp:lastPrinted>
  <dcterms:created xsi:type="dcterms:W3CDTF">2014-07-07T17:48:57Z</dcterms:created>
  <dcterms:modified xsi:type="dcterms:W3CDTF">2015-11-19T09:28:31Z</dcterms:modified>
</cp:coreProperties>
</file>