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D641CD9E-7FA6-4DC0-B306-BE9FEF12FEA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3793AB8-D737-48C1-B489-5D8FC23373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36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93AB8-D737-48C1-B489-5D8FC233731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1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4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1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8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8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2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5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0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9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0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9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EB19-18CA-4B83-87E7-F94B897CA0A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AD54B-8034-4537-ADF3-FEF52AC80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6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304821" y="850258"/>
            <a:ext cx="8686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Total income streams – 01.11.2011  - 12.09.2012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stCxn id="6" idx="4"/>
          </p:cNvCxnSpPr>
          <p:nvPr/>
        </p:nvCxnSpPr>
        <p:spPr>
          <a:xfrm flipH="1">
            <a:off x="1590512" y="2173183"/>
            <a:ext cx="10951" cy="604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9" idx="0"/>
          </p:cNvCxnSpPr>
          <p:nvPr/>
        </p:nvCxnSpPr>
        <p:spPr>
          <a:xfrm flipH="1">
            <a:off x="7383073" y="3203384"/>
            <a:ext cx="22782" cy="98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665730" y="3301551"/>
            <a:ext cx="2" cy="889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18739" y="3114709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806" y="152400"/>
            <a:ext cx="8031354" cy="609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Aggregate Political Spending - </a:t>
            </a:r>
            <a:r>
              <a:rPr lang="en-US" sz="2000" i="1" dirty="0" smtClean="0">
                <a:solidFill>
                  <a:srgbClr val="FF0000"/>
                </a:solidFill>
              </a:rPr>
              <a:t>(GEL)</a:t>
            </a:r>
            <a:endParaRPr lang="en-US" sz="2000" i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06092" cy="1008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7" y="6055540"/>
            <a:ext cx="783338" cy="63703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89720" y="1404256"/>
            <a:ext cx="2623486" cy="7689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Coalition – “Georgian Dream” – </a:t>
            </a:r>
            <a:r>
              <a:rPr lang="en-US" sz="1400" b="1" dirty="0" smtClean="0">
                <a:solidFill>
                  <a:schemeClr val="bg1"/>
                </a:solidFill>
              </a:rPr>
              <a:t>51,807,096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6019800" y="1371599"/>
            <a:ext cx="2895600" cy="775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Christian Democrats – </a:t>
            </a:r>
            <a:r>
              <a:rPr lang="en-US" sz="1400" b="1" dirty="0" smtClean="0"/>
              <a:t>1,613,849</a:t>
            </a:r>
            <a:endParaRPr lang="en-US" sz="1400" b="1" dirty="0"/>
          </a:p>
        </p:txBody>
      </p:sp>
      <p:sp>
        <p:nvSpPr>
          <p:cNvPr id="12" name="Oval 11"/>
          <p:cNvSpPr/>
          <p:nvPr/>
        </p:nvSpPr>
        <p:spPr>
          <a:xfrm>
            <a:off x="3276600" y="1384663"/>
            <a:ext cx="2438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United National Movement –</a:t>
            </a:r>
            <a:r>
              <a:rPr lang="en-US" sz="1400" b="1" dirty="0" smtClean="0">
                <a:solidFill>
                  <a:schemeClr val="bg1"/>
                </a:solidFill>
              </a:rPr>
              <a:t> 22,934,138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461582" y="2777912"/>
            <a:ext cx="2484279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36,385,936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>
            <a:stCxn id="12" idx="4"/>
            <a:endCxn id="17" idx="0"/>
          </p:cNvCxnSpPr>
          <p:nvPr/>
        </p:nvCxnSpPr>
        <p:spPr>
          <a:xfrm>
            <a:off x="4495800" y="2146663"/>
            <a:ext cx="36003" cy="701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289663" y="2848009"/>
            <a:ext cx="2484279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16,325,528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153995" y="2819277"/>
            <a:ext cx="2484279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1,348,212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endCxn id="19" idx="0"/>
          </p:cNvCxnSpPr>
          <p:nvPr/>
        </p:nvCxnSpPr>
        <p:spPr>
          <a:xfrm>
            <a:off x="7383072" y="2166257"/>
            <a:ext cx="13063" cy="653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6923" y="3776760"/>
            <a:ext cx="8686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Less: Illegal donations returned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23590" y="4191000"/>
            <a:ext cx="2484279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-55,000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230721" y="4191000"/>
            <a:ext cx="2484279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ka-GE" sz="1600" b="1" dirty="0">
                <a:solidFill>
                  <a:schemeClr val="bg1"/>
                </a:solidFill>
              </a:rPr>
              <a:t>-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422,565</a:t>
            </a:r>
            <a:endParaRPr lang="en-US" sz="1600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140933" y="4191000"/>
            <a:ext cx="2484279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b="1" dirty="0" smtClean="0">
                <a:solidFill>
                  <a:schemeClr val="bg1"/>
                </a:solidFill>
              </a:rPr>
              <a:t>-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9719" y="2312670"/>
            <a:ext cx="8686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Total expenditures incurred – 01.01.2012 – 12.09.2012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>
            <a:endCxn id="54" idx="0"/>
          </p:cNvCxnSpPr>
          <p:nvPr/>
        </p:nvCxnSpPr>
        <p:spPr>
          <a:xfrm flipH="1">
            <a:off x="7411375" y="4405332"/>
            <a:ext cx="22782" cy="98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694032" y="4503499"/>
            <a:ext cx="2" cy="889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47041" y="4316657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51892" y="5392948"/>
            <a:ext cx="2484279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36,330,936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3259023" y="5392948"/>
            <a:ext cx="2484279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15,902,963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169235" y="5392948"/>
            <a:ext cx="2484279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1,348,212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90512" y="5029200"/>
            <a:ext cx="228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28468" y="5033554"/>
            <a:ext cx="228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319857" y="5042263"/>
            <a:ext cx="228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0407" y="6054708"/>
            <a:ext cx="8686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Spending Cap </a:t>
            </a:r>
            <a:r>
              <a:rPr lang="ka-GE" dirty="0" smtClean="0">
                <a:solidFill>
                  <a:srgbClr val="FF0000"/>
                </a:solidFill>
              </a:rPr>
              <a:t>= (</a:t>
            </a:r>
            <a:r>
              <a:rPr lang="en-US" dirty="0" smtClean="0">
                <a:solidFill>
                  <a:srgbClr val="FF0000"/>
                </a:solidFill>
              </a:rPr>
              <a:t>GDP </a:t>
            </a:r>
            <a:r>
              <a:rPr lang="ka-GE" dirty="0" smtClean="0">
                <a:solidFill>
                  <a:srgbClr val="FF0000"/>
                </a:solidFill>
              </a:rPr>
              <a:t>*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ka-GE" dirty="0" smtClean="0">
                <a:solidFill>
                  <a:srgbClr val="FF0000"/>
                </a:solidFill>
              </a:rPr>
              <a:t>0,2%) = </a:t>
            </a:r>
            <a:r>
              <a:rPr lang="ka-GE" b="1" dirty="0" smtClean="0">
                <a:solidFill>
                  <a:srgbClr val="FF0000"/>
                </a:solidFill>
              </a:rPr>
              <a:t>48,458,298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59730" y="5922176"/>
            <a:ext cx="1313898" cy="265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614230" y="5893050"/>
            <a:ext cx="992900" cy="257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636307" y="6019083"/>
            <a:ext cx="0" cy="1483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3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68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Aggregate Political Spending - (GEL)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პოლიტიკური ხარჯები (01.01.2012-25.07.2012)</dc:title>
  <dc:creator>Vakhtang Kezheradze</dc:creator>
  <cp:lastModifiedBy>Tinatin Goletiani</cp:lastModifiedBy>
  <cp:revision>68</cp:revision>
  <cp:lastPrinted>2012-09-21T14:29:19Z</cp:lastPrinted>
  <dcterms:created xsi:type="dcterms:W3CDTF">2012-08-07T11:42:49Z</dcterms:created>
  <dcterms:modified xsi:type="dcterms:W3CDTF">2012-09-25T11:13:32Z</dcterms:modified>
</cp:coreProperties>
</file>